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74"/>
  </p:notesMasterIdLst>
  <p:sldIdLst>
    <p:sldId id="257" r:id="rId2"/>
    <p:sldId id="259" r:id="rId3"/>
    <p:sldId id="331" r:id="rId4"/>
    <p:sldId id="332" r:id="rId5"/>
    <p:sldId id="333" r:id="rId6"/>
    <p:sldId id="334" r:id="rId7"/>
    <p:sldId id="265" r:id="rId8"/>
    <p:sldId id="266" r:id="rId9"/>
    <p:sldId id="340" r:id="rId10"/>
    <p:sldId id="267" r:id="rId11"/>
    <p:sldId id="335" r:id="rId12"/>
    <p:sldId id="274" r:id="rId13"/>
    <p:sldId id="275" r:id="rId14"/>
    <p:sldId id="336" r:id="rId15"/>
    <p:sldId id="337" r:id="rId16"/>
    <p:sldId id="338" r:id="rId17"/>
    <p:sldId id="339" r:id="rId18"/>
    <p:sldId id="276" r:id="rId19"/>
    <p:sldId id="278" r:id="rId20"/>
    <p:sldId id="279" r:id="rId21"/>
    <p:sldId id="281" r:id="rId22"/>
    <p:sldId id="341" r:id="rId23"/>
    <p:sldId id="283" r:id="rId24"/>
    <p:sldId id="342" r:id="rId25"/>
    <p:sldId id="343" r:id="rId26"/>
    <p:sldId id="286" r:id="rId27"/>
    <p:sldId id="287" r:id="rId28"/>
    <p:sldId id="288" r:id="rId29"/>
    <p:sldId id="344" r:id="rId30"/>
    <p:sldId id="345" r:id="rId31"/>
    <p:sldId id="346" r:id="rId32"/>
    <p:sldId id="347" r:id="rId33"/>
    <p:sldId id="291" r:id="rId34"/>
    <p:sldId id="292" r:id="rId35"/>
    <p:sldId id="353" r:id="rId36"/>
    <p:sldId id="356" r:id="rId37"/>
    <p:sldId id="348" r:id="rId38"/>
    <p:sldId id="349" r:id="rId39"/>
    <p:sldId id="294" r:id="rId40"/>
    <p:sldId id="351" r:id="rId41"/>
    <p:sldId id="350" r:id="rId42"/>
    <p:sldId id="296" r:id="rId43"/>
    <p:sldId id="352" r:id="rId44"/>
    <p:sldId id="298" r:id="rId45"/>
    <p:sldId id="354" r:id="rId46"/>
    <p:sldId id="300" r:id="rId47"/>
    <p:sldId id="301" r:id="rId48"/>
    <p:sldId id="355" r:id="rId49"/>
    <p:sldId id="304" r:id="rId50"/>
    <p:sldId id="305" r:id="rId51"/>
    <p:sldId id="306" r:id="rId52"/>
    <p:sldId id="307" r:id="rId53"/>
    <p:sldId id="308" r:id="rId54"/>
    <p:sldId id="309" r:id="rId55"/>
    <p:sldId id="357" r:id="rId56"/>
    <p:sldId id="358" r:id="rId57"/>
    <p:sldId id="359" r:id="rId58"/>
    <p:sldId id="360" r:id="rId59"/>
    <p:sldId id="315" r:id="rId60"/>
    <p:sldId id="316" r:id="rId61"/>
    <p:sldId id="361" r:id="rId62"/>
    <p:sldId id="319" r:id="rId63"/>
    <p:sldId id="320" r:id="rId64"/>
    <p:sldId id="321" r:id="rId65"/>
    <p:sldId id="322" r:id="rId66"/>
    <p:sldId id="323" r:id="rId67"/>
    <p:sldId id="364" r:id="rId68"/>
    <p:sldId id="324" r:id="rId69"/>
    <p:sldId id="362" r:id="rId70"/>
    <p:sldId id="363" r:id="rId71"/>
    <p:sldId id="365" r:id="rId72"/>
    <p:sldId id="32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28" autoAdjust="0"/>
    <p:restoredTop sz="94660"/>
  </p:normalViewPr>
  <p:slideViewPr>
    <p:cSldViewPr snapToGrid="0">
      <p:cViewPr varScale="1">
        <p:scale>
          <a:sx n="131" d="100"/>
          <a:sy n="131" d="100"/>
        </p:scale>
        <p:origin x="20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81236-18D5-4C9B-8F4F-92BEBA29C5A7}" type="datetimeFigureOut">
              <a:rPr lang="en-US" smtClean="0"/>
              <a:t>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4439E-BF06-423B-9CCF-E032F2C1DC2A}" type="slidenum">
              <a:rPr lang="en-US" smtClean="0"/>
              <a:t>‹#›</a:t>
            </a:fld>
            <a:endParaRPr lang="en-US"/>
          </a:p>
        </p:txBody>
      </p:sp>
    </p:spTree>
    <p:extLst>
      <p:ext uri="{BB962C8B-B14F-4D97-AF65-F5344CB8AC3E}">
        <p14:creationId xmlns:p14="http://schemas.microsoft.com/office/powerpoint/2010/main" val="176871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8E48497-E291-4A74-A79A-8BB3BB73E387}" type="slidenum">
              <a:rPr lang="en-US" sz="1200"/>
              <a:pPr eaLnBrk="1" hangingPunct="1"/>
              <a:t>7</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036510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11F476B-0279-4895-89DD-80603AAB885C}" type="slidenum">
              <a:rPr lang="en-US" sz="1200"/>
              <a:pPr eaLnBrk="1" hangingPunct="1"/>
              <a:t>23</a:t>
            </a:fld>
            <a:endParaRPr 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0698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11F476B-0279-4895-89DD-80603AAB885C}" type="slidenum">
              <a:rPr lang="en-US" sz="1200"/>
              <a:pPr eaLnBrk="1" hangingPunct="1"/>
              <a:t>24</a:t>
            </a:fld>
            <a:endParaRPr 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52240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11F476B-0279-4895-89DD-80603AAB885C}" type="slidenum">
              <a:rPr lang="en-US" sz="1200"/>
              <a:pPr eaLnBrk="1" hangingPunct="1"/>
              <a:t>25</a:t>
            </a:fld>
            <a:endParaRPr 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8212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8AA2981-D048-401C-9218-E3D63181CD62}" type="slidenum">
              <a:rPr lang="en-US" sz="1200"/>
              <a:pPr eaLnBrk="1" hangingPunct="1"/>
              <a:t>26</a:t>
            </a:fld>
            <a:endParaRPr lang="en-US" sz="12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841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0A17525-DADC-4802-B8E5-F8DAC09607F3}" type="slidenum">
              <a:rPr lang="en-US" sz="1200"/>
              <a:pPr eaLnBrk="1" hangingPunct="1"/>
              <a:t>27</a:t>
            </a:fld>
            <a:endParaRPr lang="en-US"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09932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8098560-4790-4D43-B176-DAADC17B972A}" type="slidenum">
              <a:rPr lang="en-US" sz="1200"/>
              <a:pPr eaLnBrk="1" hangingPunct="1"/>
              <a:t>28</a:t>
            </a:fld>
            <a:endParaRPr 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6508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75A7ED9-CBAA-46A2-B479-E4689DE93913}" type="slidenum">
              <a:rPr lang="en-US" sz="1200"/>
              <a:pPr eaLnBrk="1" hangingPunct="1"/>
              <a:t>33</a:t>
            </a:fld>
            <a:endParaRPr lang="en-US" sz="12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6772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83784FF-8C24-448B-B29B-C1B9EC9D9F86}" type="slidenum">
              <a:rPr lang="en-US" sz="1200"/>
              <a:pPr eaLnBrk="1" hangingPunct="1"/>
              <a:t>34</a:t>
            </a:fld>
            <a:endParaRPr 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535690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83784FF-8C24-448B-B29B-C1B9EC9D9F86}" type="slidenum">
              <a:rPr lang="en-US" sz="1200"/>
              <a:pPr eaLnBrk="1" hangingPunct="1"/>
              <a:t>38</a:t>
            </a:fld>
            <a:endParaRPr 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37906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EFB7D8-3400-4128-B8B8-6C74C64822BD}" type="slidenum">
              <a:rPr lang="en-US" sz="1200"/>
              <a:pPr eaLnBrk="1" hangingPunct="1"/>
              <a:t>39</a:t>
            </a:fld>
            <a:endParaRPr 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0649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CDBA49C-C21A-4496-BD3D-AB0EF5BB4389}" type="slidenum">
              <a:rPr lang="en-US" sz="1200"/>
              <a:pPr eaLnBrk="1" hangingPunct="1"/>
              <a:t>8</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892308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8CDFC68-7EF5-4620-A354-10DAAEA863E8}" type="slidenum">
              <a:rPr lang="en-US" sz="1200"/>
              <a:pPr eaLnBrk="1" hangingPunct="1"/>
              <a:t>42</a:t>
            </a:fld>
            <a:endParaRPr lang="en-US" sz="12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82293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E25BF35-071E-4176-8B82-D01A38143AD1}" type="slidenum">
              <a:rPr lang="en-US" sz="1200"/>
              <a:pPr eaLnBrk="1" hangingPunct="1"/>
              <a:t>44</a:t>
            </a:fld>
            <a:endParaRPr lang="en-US" sz="12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80136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25289CE-EA89-451E-9EEE-E503848DD0BA}" type="slidenum">
              <a:rPr lang="en-US" sz="1200"/>
              <a:pPr eaLnBrk="1" hangingPunct="1"/>
              <a:t>46</a:t>
            </a:fld>
            <a:endParaRPr 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84258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0DF02E-039F-4418-BE1C-A7DAF5B96AF9}" type="slidenum">
              <a:rPr lang="en-US" sz="1200"/>
              <a:pPr eaLnBrk="1" hangingPunct="1"/>
              <a:t>47</a:t>
            </a:fld>
            <a:endParaRPr 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213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FCFF295-41EF-4428-B607-38D1DAAF3FF2}" type="slidenum">
              <a:rPr lang="en-US" sz="1200"/>
              <a:pPr eaLnBrk="1" hangingPunct="1"/>
              <a:t>49</a:t>
            </a:fld>
            <a:endParaRPr lang="en-US"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25804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C2F22C6-3CFC-4AA3-BD21-EB2CFD934E90}" type="slidenum">
              <a:rPr lang="en-US" sz="1200"/>
              <a:pPr eaLnBrk="1" hangingPunct="1"/>
              <a:t>50</a:t>
            </a:fld>
            <a:endParaRPr 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41415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9E21FD7-ACB4-4077-BD92-0589B3C01006}" type="slidenum">
              <a:rPr lang="en-US" sz="1200"/>
              <a:pPr eaLnBrk="1" hangingPunct="1"/>
              <a:t>51</a:t>
            </a:fld>
            <a:endParaRPr lang="en-US"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4247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760F0A6-8DB4-4E68-9A1B-C6F78425E775}" type="slidenum">
              <a:rPr lang="en-US" sz="1200"/>
              <a:pPr eaLnBrk="1" hangingPunct="1"/>
              <a:t>52</a:t>
            </a:fld>
            <a:endParaRPr 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57409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0117859-7A89-4818-BE62-86D2245F8B20}" type="slidenum">
              <a:rPr lang="en-US" sz="1200"/>
              <a:pPr eaLnBrk="1" hangingPunct="1"/>
              <a:t>53</a:t>
            </a:fld>
            <a:endParaRPr lang="en-US"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61277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10C8B5A-D1EB-4E5F-9985-1F5138CAECFD}" type="slidenum">
              <a:rPr lang="en-US" sz="1200"/>
              <a:pPr eaLnBrk="1" hangingPunct="1"/>
              <a:t>54</a:t>
            </a:fld>
            <a:endParaRPr 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155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CA86201-95AB-4061-AA15-F0F3B24186E0}" type="slidenum">
              <a:rPr lang="en-US" sz="1200"/>
              <a:pPr eaLnBrk="1" hangingPunct="1"/>
              <a:t>10</a:t>
            </a:fld>
            <a:endParaRPr 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46687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BC2608F-7B56-482C-8834-6D24F9EE77D4}" type="slidenum">
              <a:rPr lang="en-US" sz="1200"/>
              <a:pPr eaLnBrk="1" hangingPunct="1"/>
              <a:t>59</a:t>
            </a:fld>
            <a:endParaRPr lang="en-US"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2718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03B94A7-EF6A-441D-BF22-FA2A9324C155}" type="slidenum">
              <a:rPr lang="en-US" sz="1200"/>
              <a:pPr eaLnBrk="1" hangingPunct="1"/>
              <a:t>60</a:t>
            </a:fld>
            <a:endParaRPr 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58536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2666A98-DB26-44A6-B539-2D70795A339C}" type="slidenum">
              <a:rPr lang="en-US" sz="1200"/>
              <a:pPr eaLnBrk="1" hangingPunct="1"/>
              <a:t>62</a:t>
            </a:fld>
            <a:endParaRPr lang="en-US"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3145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F54012-1077-4A9C-A8BC-1769C27C81F4}" type="slidenum">
              <a:rPr lang="en-US" sz="1200"/>
              <a:pPr eaLnBrk="1" hangingPunct="1"/>
              <a:t>63</a:t>
            </a:fld>
            <a:endParaRPr lang="en-US" sz="12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45030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0217361-C66B-4878-94BF-8B414F12D676}" type="slidenum">
              <a:rPr lang="en-US" sz="1200"/>
              <a:pPr eaLnBrk="1" hangingPunct="1"/>
              <a:t>64</a:t>
            </a:fld>
            <a:endParaRPr lang="en-US"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76987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330D5D9-1BEF-4E40-A719-68C720DAAC38}" type="slidenum">
              <a:rPr lang="en-US" sz="1200"/>
              <a:pPr eaLnBrk="1" hangingPunct="1"/>
              <a:t>65</a:t>
            </a:fld>
            <a:endParaRPr lang="en-US" sz="12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5182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9E94FE6-1780-4C2C-920C-7F2D6C6428A7}" type="slidenum">
              <a:rPr lang="en-US" sz="1200"/>
              <a:pPr eaLnBrk="1" hangingPunct="1"/>
              <a:t>66</a:t>
            </a:fld>
            <a:endParaRPr lang="en-US" sz="12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514350" y="4381500"/>
            <a:ext cx="5975350" cy="4122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1222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F93A929-7AAD-47AC-8C54-948FBB062882}" type="slidenum">
              <a:rPr lang="en-US" sz="1200"/>
              <a:pPr eaLnBrk="1" hangingPunct="1"/>
              <a:t>68</a:t>
            </a:fld>
            <a:endParaRPr lang="en-US" sz="12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580141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1A387F9-710B-4353-8BC1-C21F1D5583FF}" type="slidenum">
              <a:rPr lang="en-US" sz="1200"/>
              <a:pPr eaLnBrk="1" hangingPunct="1"/>
              <a:t>72</a:t>
            </a:fld>
            <a:endParaRPr lang="en-US"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514350" y="4381500"/>
            <a:ext cx="5975350" cy="4122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7962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A03BA3F-D142-451F-BD7E-43BBAB35D1F6}" type="slidenum">
              <a:rPr lang="en-US" sz="1200"/>
              <a:pPr eaLnBrk="1" hangingPunct="1"/>
              <a:t>12</a:t>
            </a:fld>
            <a:endParaRPr lang="en-US"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669307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5B84835-7526-4E2A-8CB9-8CC66FBC1432}" type="slidenum">
              <a:rPr lang="en-US" sz="1200"/>
              <a:pPr eaLnBrk="1" hangingPunct="1"/>
              <a:t>13</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6016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640F40B-1D6D-4EC4-A097-D349FC295542}" type="slidenum">
              <a:rPr lang="en-US" sz="1200"/>
              <a:pPr eaLnBrk="1" hangingPunct="1"/>
              <a:t>18</a:t>
            </a:fld>
            <a:endParaRPr 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85921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AF47563-8A65-44E1-BD92-35DB1FCBE9A6}" type="slidenum">
              <a:rPr lang="en-US" sz="1200"/>
              <a:pPr eaLnBrk="1" hangingPunct="1"/>
              <a:t>19</a:t>
            </a:fld>
            <a:endParaRPr 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7188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ED04890-CF72-4C2E-BE58-3E04558BAAE4}" type="slidenum">
              <a:rPr lang="en-US" sz="1200"/>
              <a:pPr eaLnBrk="1" hangingPunct="1"/>
              <a:t>20</a:t>
            </a:fld>
            <a:endParaRPr 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0430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defRPr>
            </a:lvl1pPr>
            <a:lvl2pPr marL="742950" indent="-285750" defTabSz="930275" eaLnBrk="0" hangingPunct="0">
              <a:defRPr sz="2400">
                <a:solidFill>
                  <a:schemeClr val="tx1"/>
                </a:solidFill>
                <a:latin typeface="Times New Roman" panose="02020603050405020304" pitchFamily="18" charset="0"/>
              </a:defRPr>
            </a:lvl2pPr>
            <a:lvl3pPr marL="1143000" indent="-228600" defTabSz="930275" eaLnBrk="0" hangingPunct="0">
              <a:defRPr sz="2400">
                <a:solidFill>
                  <a:schemeClr val="tx1"/>
                </a:solidFill>
                <a:latin typeface="Times New Roman" panose="02020603050405020304" pitchFamily="18" charset="0"/>
              </a:defRPr>
            </a:lvl3pPr>
            <a:lvl4pPr marL="1600200" indent="-228600" defTabSz="930275" eaLnBrk="0" hangingPunct="0">
              <a:defRPr sz="2400">
                <a:solidFill>
                  <a:schemeClr val="tx1"/>
                </a:solidFill>
                <a:latin typeface="Times New Roman" panose="02020603050405020304" pitchFamily="18" charset="0"/>
              </a:defRPr>
            </a:lvl4pPr>
            <a:lvl5pPr marL="2057400" indent="-228600" defTabSz="930275" eaLnBrk="0" hangingPunct="0">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C2D5433-C531-4632-B257-8D8C56735FFF}" type="slidenum">
              <a:rPr lang="en-US" sz="1200"/>
              <a:pPr eaLnBrk="1" hangingPunct="1"/>
              <a:t>21</a:t>
            </a:fld>
            <a:endParaRPr 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0815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0" y="304800"/>
            <a:ext cx="10363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400" y="1981200"/>
            <a:ext cx="10363200" cy="4114800"/>
          </a:xfrm>
        </p:spPr>
        <p:txBody>
          <a:bodyPr/>
          <a:lstStyle/>
          <a:p>
            <a:pPr lvl="0"/>
            <a:endParaRPr lang="en-US" noProof="0" smtClean="0"/>
          </a:p>
        </p:txBody>
      </p:sp>
    </p:spTree>
    <p:extLst>
      <p:ext uri="{BB962C8B-B14F-4D97-AF65-F5344CB8AC3E}">
        <p14:creationId xmlns:p14="http://schemas.microsoft.com/office/powerpoint/2010/main" val="2539395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3048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83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11/3/17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11/3/17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11/3/17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png"/><Relationship Id="rId16" Type="http://schemas.microsoft.com/office/2007/relationships/hdphoto" Target="../media/hdphoto1.wdp"/><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11/3/17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Lst>
  <p:hf sldNum="0" hdr="0" ftr="0" dt="0"/>
  <p:txStyles>
    <p:titleStyle>
      <a:lvl1pPr algn="l" defTabSz="914400" rtl="0" eaLnBrk="1" latinLnBrk="0" hangingPunct="1">
        <a:lnSpc>
          <a:spcPct val="90000"/>
        </a:lnSpc>
        <a:spcBef>
          <a:spcPct val="0"/>
        </a:spcBef>
        <a:buNone/>
        <a:defRPr sz="540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Types</a:t>
            </a:r>
            <a:endParaRPr lang="en-US" dirty="0"/>
          </a:p>
        </p:txBody>
      </p:sp>
      <p:sp>
        <p:nvSpPr>
          <p:cNvPr id="3" name="Subtitle 2"/>
          <p:cNvSpPr>
            <a:spLocks noGrp="1"/>
          </p:cNvSpPr>
          <p:nvPr>
            <p:ph type="subTitle" idx="1"/>
          </p:nvPr>
        </p:nvSpPr>
        <p:spPr/>
        <p:txBody>
          <a:bodyPr/>
          <a:lstStyle/>
          <a:p>
            <a:r>
              <a:rPr lang="en-US" dirty="0" smtClean="0"/>
              <a:t>You can't compare apples to oranges.</a:t>
            </a:r>
            <a:endParaRPr lang="en-US" dirty="0"/>
          </a:p>
        </p:txBody>
      </p:sp>
      <p:pic>
        <p:nvPicPr>
          <p:cNvPr id="4" name="Picture 6" descr="MPj04228760000[1]"/>
          <p:cNvPicPr>
            <a:picLocks noChangeAspect="1" noChangeArrowheads="1"/>
          </p:cNvPicPr>
          <p:nvPr/>
        </p:nvPicPr>
        <p:blipFill rotWithShape="1">
          <a:blip r:embed="rId2"/>
          <a:srcRect l="18919" t="20255" r="18919" b="23032"/>
          <a:stretch/>
        </p:blipFill>
        <p:spPr bwMode="auto">
          <a:xfrm>
            <a:off x="7996857" y="1635738"/>
            <a:ext cx="2895445" cy="1762445"/>
          </a:xfrm>
          <a:prstGeom prst="rect">
            <a:avLst/>
          </a:prstGeom>
          <a:noFill/>
          <a:ln w="635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8353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Operators in C, C++ and Java</a:t>
            </a:r>
          </a:p>
        </p:txBody>
      </p:sp>
      <p:graphicFrame>
        <p:nvGraphicFramePr>
          <p:cNvPr id="347204" name="Group 68"/>
          <p:cNvGraphicFramePr>
            <a:graphicFrameLocks noGrp="1"/>
          </p:cNvGraphicFramePr>
          <p:nvPr>
            <p:ph type="tbl" idx="1"/>
            <p:extLst>
              <p:ext uri="{D42A27DB-BD31-4B8C-83A1-F6EECF244321}">
                <p14:modId xmlns:p14="http://schemas.microsoft.com/office/powerpoint/2010/main" val="860286141"/>
              </p:ext>
            </p:extLst>
          </p:nvPr>
        </p:nvGraphicFramePr>
        <p:xfrm>
          <a:off x="2209800" y="1905000"/>
          <a:ext cx="7772400" cy="4178302"/>
        </p:xfrm>
        <a:graphic>
          <a:graphicData uri="http://schemas.openxmlformats.org/drawingml/2006/table">
            <a:tbl>
              <a:tblPr/>
              <a:tblGrid>
                <a:gridCol w="2362200"/>
                <a:gridCol w="1828800"/>
                <a:gridCol w="1828800"/>
                <a:gridCol w="1752600"/>
              </a:tblGrid>
              <a:tr h="3353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Operation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C</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C++</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Java</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Scope Resolution</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57234">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Member selection (2), subscripting, function call, size</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-&gt; [] () </a:t>
                      </a:r>
                      <a:r>
                        <a:rPr kumimoji="0" lang="en-US" sz="1200" b="1" i="0" u="none" strike="noStrike" cap="none" normalizeH="0" baseline="0" dirty="0" err="1" smtClean="0">
                          <a:ln>
                            <a:noFill/>
                          </a:ln>
                          <a:solidFill>
                            <a:schemeClr val="tx1"/>
                          </a:solidFill>
                          <a:effectLst/>
                          <a:latin typeface="Courier New" pitchFamily="49" charset="0"/>
                        </a:rPr>
                        <a:t>sizeof</a:t>
                      </a:r>
                      <a:endParaRPr kumimoji="0" lang="en-US" sz="1200" b="1" i="0" u="none" strike="noStrike" cap="none" normalizeH="0" baseline="0" dirty="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-&gt; [] () sizeof</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NA [] () NA</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100591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Unary negation, complement, bitwise complement, increment, decrement, address-of, dereference, allocate, </a:t>
                      </a:r>
                      <a:r>
                        <a:rPr kumimoji="0" lang="en-US" sz="1200" b="1" i="0" u="none" strike="noStrike" cap="none" normalizeH="0" baseline="0" dirty="0" err="1" smtClean="0">
                          <a:ln>
                            <a:noFill/>
                          </a:ln>
                          <a:solidFill>
                            <a:schemeClr val="tx1"/>
                          </a:solidFill>
                          <a:effectLst/>
                          <a:latin typeface="Times New Roman" pitchFamily="18" charset="0"/>
                        </a:rPr>
                        <a:t>deallocate</a:t>
                      </a:r>
                      <a:r>
                        <a:rPr kumimoji="0" lang="en-US" sz="1200" b="1" i="0" u="none" strike="noStrike" cap="none" normalizeH="0" baseline="0" dirty="0" smtClean="0">
                          <a:ln>
                            <a:noFill/>
                          </a:ln>
                          <a:solidFill>
                            <a:schemeClr val="tx1"/>
                          </a:solidFill>
                          <a:effectLst/>
                          <a:latin typeface="Times New Roman" pitchFamily="18" charset="0"/>
                        </a:rPr>
                        <a:t>, cast</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 ~ ++ -- &amp; * NA </a:t>
                      </a:r>
                      <a:r>
                        <a:rPr kumimoji="0" lang="en-US" sz="1200" b="1" i="0" u="none" strike="noStrike" cap="none" normalizeH="0" baseline="0" dirty="0" err="1" smtClean="0">
                          <a:ln>
                            <a:noFill/>
                          </a:ln>
                          <a:solidFill>
                            <a:schemeClr val="tx1"/>
                          </a:solidFill>
                          <a:effectLst/>
                          <a:latin typeface="Courier New" pitchFamily="49" charset="0"/>
                        </a:rPr>
                        <a:t>NA</a:t>
                      </a:r>
                      <a:r>
                        <a:rPr kumimoji="0" lang="en-US" sz="1200" b="1" i="0" u="none" strike="noStrike" cap="none" normalizeH="0" baseline="0" dirty="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 ~ ++ -- &amp; * new delete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 ~ ++ -- NA NA new NA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Multiply, divide, modulo</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Add, subtract</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Left shift, right shift</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&lt;&lt; &gt;&gt;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&lt;&lt; &gt;&gt;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&lt;&lt; &gt;&gt;</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57234">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Less than, less-or-equal, greater-or-equal, greater-than</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&lt; &lt;= &gt;=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&lt; &lt;= &gt;=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&lt; &lt;= &gt;= &gt;</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equal, not-equal</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others omitted</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err="1" smtClean="0">
                          <a:ln>
                            <a:noFill/>
                          </a:ln>
                          <a:solidFill>
                            <a:schemeClr val="tx1"/>
                          </a:solidFill>
                          <a:effectLst/>
                          <a:latin typeface="Courier New" pitchFamily="49" charset="0"/>
                        </a:rPr>
                        <a:t>instanceof</a:t>
                      </a:r>
                      <a:endParaRPr kumimoji="0" lang="en-US" sz="1200" b="1" i="0" u="none" strike="noStrike" cap="none" normalizeH="0" baseline="0" dirty="0" smtClean="0">
                        <a:ln>
                          <a:noFill/>
                        </a:ln>
                        <a:solidFill>
                          <a:schemeClr val="tx1"/>
                        </a:solidFill>
                        <a:effectLst/>
                        <a:latin typeface="Courier New" pitchFamily="49" charset="0"/>
                      </a:endParaRP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746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rPr>
                        <a:t>sequencing</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Courier New" pitchFamily="49" charset="0"/>
                        </a:rPr>
                        <a: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Courier New" pitchFamily="49" charset="0"/>
                        </a:rPr>
                        <a:t>,</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431897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47204"/>
                                        </p:tgtEl>
                                        <p:attrNameLst>
                                          <p:attrName>style.visibility</p:attrName>
                                        </p:attrNameLst>
                                      </p:cBhvr>
                                      <p:to>
                                        <p:strVal val="visible"/>
                                      </p:to>
                                    </p:set>
                                    <p:animEffect transition="in" filter="slide(fromBottom)">
                                      <p:cBhvr>
                                        <p:cTn id="7" dur="500"/>
                                        <p:tgtEl>
                                          <p:spTgt spid="34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Overloading</a:t>
            </a:r>
            <a:endParaRPr lang="en-US" dirty="0"/>
          </a:p>
        </p:txBody>
      </p:sp>
      <p:sp>
        <p:nvSpPr>
          <p:cNvPr id="3" name="Content Placeholder 2"/>
          <p:cNvSpPr>
            <a:spLocks noGrp="1"/>
          </p:cNvSpPr>
          <p:nvPr>
            <p:ph idx="1"/>
          </p:nvPr>
        </p:nvSpPr>
        <p:spPr/>
        <p:txBody>
          <a:bodyPr/>
          <a:lstStyle/>
          <a:p>
            <a:r>
              <a:rPr lang="en-US" dirty="0"/>
              <a:t>An operator is overloaded when its meaning varies depending on the types of its operands or arguments or results</a:t>
            </a:r>
            <a:r>
              <a:rPr lang="en-US" dirty="0" smtClean="0"/>
              <a:t>.</a:t>
            </a:r>
          </a:p>
          <a:p>
            <a:pPr lvl="1"/>
            <a:r>
              <a:rPr lang="en-US" dirty="0" smtClean="0"/>
              <a:t>What is the type of the expression "x = y + z" in a Java program?</a:t>
            </a:r>
            <a:endParaRPr lang="en-US" dirty="0"/>
          </a:p>
          <a:p>
            <a:endParaRPr lang="en-US" dirty="0"/>
          </a:p>
        </p:txBody>
      </p:sp>
      <p:sp>
        <p:nvSpPr>
          <p:cNvPr id="6" name="Text Box 6"/>
          <p:cNvSpPr txBox="1">
            <a:spLocks noChangeArrowheads="1"/>
          </p:cNvSpPr>
          <p:nvPr/>
        </p:nvSpPr>
        <p:spPr bwMode="auto">
          <a:xfrm>
            <a:off x="2265726" y="3668785"/>
            <a:ext cx="3200400" cy="65405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defRPr/>
            </a:pPr>
            <a:r>
              <a:rPr lang="en-US" b="1" dirty="0">
                <a:latin typeface="Courier New" pitchFamily="49" charset="0"/>
              </a:rPr>
              <a:t>int y = 3, z = 5;</a:t>
            </a:r>
          </a:p>
          <a:p>
            <a:pPr algn="ctr">
              <a:defRPr/>
            </a:pPr>
            <a:r>
              <a:rPr lang="en-US" b="1" dirty="0">
                <a:latin typeface="Courier New" pitchFamily="49" charset="0"/>
              </a:rPr>
              <a:t>x = y + z;</a:t>
            </a:r>
          </a:p>
        </p:txBody>
      </p:sp>
      <p:sp>
        <p:nvSpPr>
          <p:cNvPr id="7" name="Text Box 7"/>
          <p:cNvSpPr txBox="1">
            <a:spLocks noChangeArrowheads="1"/>
          </p:cNvSpPr>
          <p:nvPr/>
        </p:nvSpPr>
        <p:spPr bwMode="auto">
          <a:xfrm>
            <a:off x="5770926" y="3668785"/>
            <a:ext cx="3200400" cy="65405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defRPr/>
            </a:pPr>
            <a:r>
              <a:rPr lang="en-US" b="1">
                <a:latin typeface="Courier New" pitchFamily="49" charset="0"/>
              </a:rPr>
              <a:t>float y=3, z=5;</a:t>
            </a:r>
          </a:p>
          <a:p>
            <a:pPr algn="ctr">
              <a:defRPr/>
            </a:pPr>
            <a:r>
              <a:rPr lang="en-US" b="1">
                <a:latin typeface="Courier New" pitchFamily="49" charset="0"/>
              </a:rPr>
              <a:t>x = y + z;</a:t>
            </a:r>
          </a:p>
        </p:txBody>
      </p:sp>
      <p:sp>
        <p:nvSpPr>
          <p:cNvPr id="8" name="Text Box 8"/>
          <p:cNvSpPr txBox="1">
            <a:spLocks noChangeArrowheads="1"/>
          </p:cNvSpPr>
          <p:nvPr/>
        </p:nvSpPr>
        <p:spPr bwMode="auto">
          <a:xfrm>
            <a:off x="2265726" y="4506985"/>
            <a:ext cx="3200400" cy="65405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defRPr/>
            </a:pPr>
            <a:r>
              <a:rPr lang="en-US" b="1">
                <a:latin typeface="Courier New" pitchFamily="49" charset="0"/>
              </a:rPr>
              <a:t>double y=3, z=5;</a:t>
            </a:r>
          </a:p>
          <a:p>
            <a:pPr algn="ctr">
              <a:defRPr/>
            </a:pPr>
            <a:r>
              <a:rPr lang="en-US" b="1">
                <a:latin typeface="Courier New" pitchFamily="49" charset="0"/>
              </a:rPr>
              <a:t>x = y + z;</a:t>
            </a:r>
          </a:p>
        </p:txBody>
      </p:sp>
      <p:sp>
        <p:nvSpPr>
          <p:cNvPr id="9" name="Text Box 9"/>
          <p:cNvSpPr txBox="1">
            <a:spLocks noChangeArrowheads="1"/>
          </p:cNvSpPr>
          <p:nvPr/>
        </p:nvSpPr>
        <p:spPr bwMode="auto">
          <a:xfrm>
            <a:off x="5770926" y="4506985"/>
            <a:ext cx="3200400" cy="65405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defRPr/>
            </a:pPr>
            <a:r>
              <a:rPr lang="en-US" b="1">
                <a:latin typeface="Courier New" pitchFamily="49" charset="0"/>
              </a:rPr>
              <a:t>String y=“3”, z=“5”;</a:t>
            </a:r>
          </a:p>
          <a:p>
            <a:pPr algn="ctr">
              <a:defRPr/>
            </a:pPr>
            <a:r>
              <a:rPr lang="en-US" b="1">
                <a:latin typeface="Courier New" pitchFamily="49" charset="0"/>
              </a:rPr>
              <a:t>x = y + z;</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2907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9"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Operator overloading</a:t>
            </a:r>
            <a:endParaRPr lang="en-US" sz="2800" dirty="0">
              <a:solidFill>
                <a:schemeClr val="accent2"/>
              </a:solidFill>
            </a:endParaRPr>
          </a:p>
        </p:txBody>
      </p:sp>
      <p:sp>
        <p:nvSpPr>
          <p:cNvPr id="371715" name="Rectangle 3"/>
          <p:cNvSpPr>
            <a:spLocks noGrp="1" noChangeArrowheads="1"/>
          </p:cNvSpPr>
          <p:nvPr>
            <p:ph idx="1"/>
          </p:nvPr>
        </p:nvSpPr>
        <p:spPr/>
        <p:txBody>
          <a:bodyPr>
            <a:normAutofit/>
          </a:bodyPr>
          <a:lstStyle/>
          <a:p>
            <a:pPr algn="ctr" eaLnBrk="1" hangingPunct="1">
              <a:buFontTx/>
              <a:buNone/>
            </a:pPr>
            <a:r>
              <a:rPr lang="en-US" sz="2400" dirty="0"/>
              <a:t>C++ allows programmers to overload the built-in operators.</a:t>
            </a:r>
          </a:p>
        </p:txBody>
      </p:sp>
      <p:sp>
        <p:nvSpPr>
          <p:cNvPr id="371716" name="Text Box 4"/>
          <p:cNvSpPr txBox="1">
            <a:spLocks noChangeArrowheads="1"/>
          </p:cNvSpPr>
          <p:nvPr/>
        </p:nvSpPr>
        <p:spPr bwMode="auto">
          <a:xfrm>
            <a:off x="1752600" y="2743200"/>
            <a:ext cx="5334000" cy="3208338"/>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defRPr/>
            </a:pPr>
            <a:r>
              <a:rPr lang="en-US" sz="1200" b="1" dirty="0">
                <a:latin typeface="Courier New" pitchFamily="49" charset="0"/>
              </a:rPr>
              <a:t>class Fraction {</a:t>
            </a:r>
          </a:p>
          <a:p>
            <a:pPr>
              <a:defRPr/>
            </a:pPr>
            <a:r>
              <a:rPr lang="en-US" sz="1200" b="1" dirty="0">
                <a:latin typeface="Courier New" pitchFamily="49" charset="0"/>
              </a:rPr>
              <a:t>   public:</a:t>
            </a:r>
          </a:p>
          <a:p>
            <a:pPr>
              <a:defRPr/>
            </a:pPr>
            <a:r>
              <a:rPr lang="en-US" sz="1200" b="1" dirty="0">
                <a:latin typeface="Courier New" pitchFamily="49" charset="0"/>
              </a:rPr>
              <a:t>   Fraction(int n=0, int d=1) {</a:t>
            </a:r>
          </a:p>
          <a:p>
            <a:pPr>
              <a:defRPr/>
            </a:pPr>
            <a:r>
              <a:rPr lang="en-US" sz="1200" b="1" dirty="0">
                <a:latin typeface="Courier New" pitchFamily="49" charset="0"/>
              </a:rPr>
              <a:t>     </a:t>
            </a:r>
            <a:r>
              <a:rPr lang="en-US" sz="1200" b="1" dirty="0" err="1">
                <a:latin typeface="Courier New" pitchFamily="49" charset="0"/>
              </a:rPr>
              <a:t>num</a:t>
            </a:r>
            <a:r>
              <a:rPr lang="en-US" sz="1200" b="1" dirty="0">
                <a:latin typeface="Courier New" pitchFamily="49" charset="0"/>
              </a:rPr>
              <a:t> = n;</a:t>
            </a:r>
          </a:p>
          <a:p>
            <a:pPr>
              <a:defRPr/>
            </a:pPr>
            <a:r>
              <a:rPr lang="en-US" sz="1200" b="1" dirty="0">
                <a:latin typeface="Courier New" pitchFamily="49" charset="0"/>
              </a:rPr>
              <a:t>     </a:t>
            </a:r>
            <a:r>
              <a:rPr lang="en-US" sz="1200" b="1" dirty="0" err="1">
                <a:latin typeface="Courier New" pitchFamily="49" charset="0"/>
              </a:rPr>
              <a:t>denom</a:t>
            </a:r>
            <a:r>
              <a:rPr lang="en-US" sz="1200" b="1" dirty="0">
                <a:latin typeface="Courier New" pitchFamily="49" charset="0"/>
              </a:rPr>
              <a:t> = d;</a:t>
            </a:r>
          </a:p>
          <a:p>
            <a:pPr>
              <a:defRPr/>
            </a:pPr>
            <a:r>
              <a:rPr lang="en-US" sz="1200" b="1" dirty="0">
                <a:latin typeface="Courier New" pitchFamily="49" charset="0"/>
              </a:rPr>
              <a:t>   }</a:t>
            </a:r>
          </a:p>
          <a:p>
            <a:pPr>
              <a:defRPr/>
            </a:pPr>
            <a:endParaRPr lang="en-US" sz="1200" b="1" dirty="0">
              <a:latin typeface="Courier New" pitchFamily="49" charset="0"/>
            </a:endParaRPr>
          </a:p>
          <a:p>
            <a:pPr>
              <a:defRPr/>
            </a:pPr>
            <a:r>
              <a:rPr lang="en-US" sz="1200" b="1" dirty="0">
                <a:latin typeface="Courier New" pitchFamily="49" charset="0"/>
              </a:rPr>
              <a:t>   Fraction add(</a:t>
            </a:r>
            <a:r>
              <a:rPr lang="en-US" sz="1200" b="1" dirty="0" err="1">
                <a:latin typeface="Courier New" pitchFamily="49" charset="0"/>
              </a:rPr>
              <a:t>const</a:t>
            </a:r>
            <a:r>
              <a:rPr lang="en-US" sz="1200" b="1" dirty="0">
                <a:latin typeface="Courier New" pitchFamily="49" charset="0"/>
              </a:rPr>
              <a:t> Fraction &amp;that) {</a:t>
            </a:r>
          </a:p>
          <a:p>
            <a:pPr>
              <a:defRPr/>
            </a:pPr>
            <a:r>
              <a:rPr lang="en-US" sz="1200" b="1" dirty="0">
                <a:latin typeface="Courier New" pitchFamily="49" charset="0"/>
              </a:rPr>
              <a:t>      Fraction result;</a:t>
            </a:r>
          </a:p>
          <a:p>
            <a:pPr>
              <a:defRPr/>
            </a:pPr>
            <a:r>
              <a:rPr lang="en-US" sz="1200" b="1" dirty="0">
                <a:latin typeface="Courier New" pitchFamily="49" charset="0"/>
              </a:rPr>
              <a:t>      </a:t>
            </a:r>
            <a:r>
              <a:rPr lang="en-US" sz="1200" b="1" dirty="0" err="1">
                <a:latin typeface="Courier New" pitchFamily="49" charset="0"/>
              </a:rPr>
              <a:t>result.num</a:t>
            </a:r>
            <a:r>
              <a:rPr lang="en-US" sz="1200" b="1" dirty="0">
                <a:latin typeface="Courier New" pitchFamily="49" charset="0"/>
              </a:rPr>
              <a:t> = </a:t>
            </a:r>
            <a:r>
              <a:rPr lang="en-US" sz="1200" b="1" dirty="0" err="1">
                <a:latin typeface="Courier New" pitchFamily="49" charset="0"/>
              </a:rPr>
              <a:t>num</a:t>
            </a:r>
            <a:r>
              <a:rPr lang="en-US" sz="1200" b="1" dirty="0">
                <a:latin typeface="Courier New" pitchFamily="49" charset="0"/>
              </a:rPr>
              <a:t>*that-&gt;</a:t>
            </a:r>
            <a:r>
              <a:rPr lang="en-US" sz="1200" b="1" dirty="0" err="1">
                <a:latin typeface="Courier New" pitchFamily="49" charset="0"/>
              </a:rPr>
              <a:t>denom</a:t>
            </a:r>
            <a:r>
              <a:rPr lang="en-US" sz="1200" b="1" dirty="0">
                <a:latin typeface="Courier New" pitchFamily="49" charset="0"/>
              </a:rPr>
              <a:t> + that-&gt;</a:t>
            </a:r>
            <a:r>
              <a:rPr lang="en-US" sz="1200" b="1" dirty="0" err="1">
                <a:latin typeface="Courier New" pitchFamily="49" charset="0"/>
              </a:rPr>
              <a:t>num</a:t>
            </a:r>
            <a:r>
              <a:rPr lang="en-US" sz="1200" b="1" dirty="0">
                <a:latin typeface="Courier New" pitchFamily="49" charset="0"/>
              </a:rPr>
              <a:t>*</a:t>
            </a:r>
            <a:r>
              <a:rPr lang="en-US" sz="1200" b="1" dirty="0" err="1">
                <a:latin typeface="Courier New" pitchFamily="49" charset="0"/>
              </a:rPr>
              <a:t>denom</a:t>
            </a:r>
            <a:r>
              <a:rPr lang="en-US" sz="1200" b="1" dirty="0">
                <a:latin typeface="Courier New" pitchFamily="49" charset="0"/>
              </a:rPr>
              <a:t>;</a:t>
            </a:r>
          </a:p>
          <a:p>
            <a:pPr>
              <a:defRPr/>
            </a:pPr>
            <a:r>
              <a:rPr lang="en-US" sz="1200" b="1" dirty="0">
                <a:latin typeface="Courier New" pitchFamily="49" charset="0"/>
              </a:rPr>
              <a:t>      </a:t>
            </a:r>
            <a:r>
              <a:rPr lang="en-US" sz="1200" b="1" dirty="0" err="1">
                <a:latin typeface="Courier New" pitchFamily="49" charset="0"/>
              </a:rPr>
              <a:t>result.denom</a:t>
            </a:r>
            <a:r>
              <a:rPr lang="en-US" sz="1200" b="1" dirty="0">
                <a:latin typeface="Courier New" pitchFamily="49" charset="0"/>
              </a:rPr>
              <a:t> = </a:t>
            </a:r>
            <a:r>
              <a:rPr lang="en-US" sz="1200" b="1" dirty="0" err="1">
                <a:latin typeface="Courier New" pitchFamily="49" charset="0"/>
              </a:rPr>
              <a:t>denom</a:t>
            </a:r>
            <a:r>
              <a:rPr lang="en-US" sz="1200" b="1" dirty="0">
                <a:latin typeface="Courier New" pitchFamily="49" charset="0"/>
              </a:rPr>
              <a:t> * that-&gt;</a:t>
            </a:r>
            <a:r>
              <a:rPr lang="en-US" sz="1200" b="1" dirty="0" err="1">
                <a:latin typeface="Courier New" pitchFamily="49" charset="0"/>
              </a:rPr>
              <a:t>denom</a:t>
            </a:r>
            <a:r>
              <a:rPr lang="en-US" sz="1200" b="1" dirty="0">
                <a:latin typeface="Courier New" pitchFamily="49" charset="0"/>
              </a:rPr>
              <a:t>;</a:t>
            </a:r>
          </a:p>
          <a:p>
            <a:pPr>
              <a:defRPr/>
            </a:pPr>
            <a:r>
              <a:rPr lang="en-US" sz="1200" b="1" dirty="0">
                <a:latin typeface="Courier New" pitchFamily="49" charset="0"/>
              </a:rPr>
              <a:t>      return result;</a:t>
            </a:r>
          </a:p>
          <a:p>
            <a:pPr>
              <a:defRPr/>
            </a:pPr>
            <a:r>
              <a:rPr lang="en-US" sz="1200" b="1" dirty="0">
                <a:latin typeface="Courier New" pitchFamily="49" charset="0"/>
              </a:rPr>
              <a:t>   }</a:t>
            </a:r>
          </a:p>
          <a:p>
            <a:pPr>
              <a:defRPr/>
            </a:pPr>
            <a:endParaRPr lang="en-US" sz="1200" b="1" dirty="0">
              <a:latin typeface="Courier New" pitchFamily="49" charset="0"/>
            </a:endParaRPr>
          </a:p>
          <a:p>
            <a:pPr>
              <a:defRPr/>
            </a:pPr>
            <a:r>
              <a:rPr lang="en-US" sz="1200" b="1" dirty="0">
                <a:latin typeface="Courier New" pitchFamily="49" charset="0"/>
              </a:rPr>
              <a:t>   private:</a:t>
            </a:r>
          </a:p>
          <a:p>
            <a:pPr>
              <a:defRPr/>
            </a:pPr>
            <a:r>
              <a:rPr lang="en-US" sz="1200" b="1" dirty="0">
                <a:latin typeface="Courier New" pitchFamily="49" charset="0"/>
              </a:rPr>
              <a:t>   int </a:t>
            </a:r>
            <a:r>
              <a:rPr lang="en-US" sz="1200" b="1" dirty="0" err="1">
                <a:latin typeface="Courier New" pitchFamily="49" charset="0"/>
              </a:rPr>
              <a:t>num</a:t>
            </a:r>
            <a:r>
              <a:rPr lang="en-US" sz="1200" b="1" dirty="0">
                <a:latin typeface="Courier New" pitchFamily="49" charset="0"/>
              </a:rPr>
              <a:t>, </a:t>
            </a:r>
            <a:r>
              <a:rPr lang="en-US" sz="1200" b="1" dirty="0" err="1">
                <a:latin typeface="Courier New" pitchFamily="49" charset="0"/>
              </a:rPr>
              <a:t>denom</a:t>
            </a:r>
            <a:r>
              <a:rPr lang="en-US" sz="1200" b="1" dirty="0">
                <a:latin typeface="Courier New" pitchFamily="49" charset="0"/>
              </a:rPr>
              <a:t>;</a:t>
            </a:r>
          </a:p>
          <a:p>
            <a:pPr>
              <a:defRPr/>
            </a:pPr>
            <a:r>
              <a:rPr lang="en-US" sz="1200" b="1" dirty="0">
                <a:latin typeface="Courier New" pitchFamily="49" charset="0"/>
              </a:rPr>
              <a:t>}</a:t>
            </a:r>
          </a:p>
        </p:txBody>
      </p:sp>
      <p:sp>
        <p:nvSpPr>
          <p:cNvPr id="371717" name="Text Box 5"/>
          <p:cNvSpPr txBox="1">
            <a:spLocks noChangeArrowheads="1"/>
          </p:cNvSpPr>
          <p:nvPr/>
        </p:nvSpPr>
        <p:spPr bwMode="auto">
          <a:xfrm>
            <a:off x="7315200" y="2743201"/>
            <a:ext cx="3124200" cy="835025"/>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a:defRPr sz="1200" b="1">
                <a:latin typeface="Courier New" pitchFamily="49" charset="0"/>
              </a:defRPr>
            </a:lvl1pPr>
          </a:lstStyle>
          <a:p>
            <a:r>
              <a:rPr lang="en-US" dirty="0"/>
              <a:t>Fraction f1(3,5);</a:t>
            </a:r>
          </a:p>
          <a:p>
            <a:r>
              <a:rPr lang="en-US" dirty="0"/>
              <a:t>Fraction f2(2,7);</a:t>
            </a:r>
          </a:p>
          <a:p>
            <a:endParaRPr lang="en-US" dirty="0"/>
          </a:p>
          <a:p>
            <a:r>
              <a:rPr lang="en-US" dirty="0"/>
              <a:t>Fraction f3 = f1.add(f2);</a:t>
            </a:r>
          </a:p>
        </p:txBody>
      </p:sp>
      <p:sp>
        <p:nvSpPr>
          <p:cNvPr id="2" name="Slide Number Placeholder 1"/>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4065041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 calcmode="lin" valueType="num">
                                      <p:cBhvr additive="base">
                                        <p:cTn id="7" dur="500" fill="hold"/>
                                        <p:tgtEl>
                                          <p:spTgt spid="371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1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1716"/>
                                        </p:tgtEl>
                                        <p:attrNameLst>
                                          <p:attrName>style.visibility</p:attrName>
                                        </p:attrNameLst>
                                      </p:cBhvr>
                                      <p:to>
                                        <p:strVal val="visible"/>
                                      </p:to>
                                    </p:set>
                                    <p:anim calcmode="lin" valueType="num">
                                      <p:cBhvr additive="base">
                                        <p:cTn id="13" dur="500" fill="hold"/>
                                        <p:tgtEl>
                                          <p:spTgt spid="371716"/>
                                        </p:tgtEl>
                                        <p:attrNameLst>
                                          <p:attrName>ppt_x</p:attrName>
                                        </p:attrNameLst>
                                      </p:cBhvr>
                                      <p:tavLst>
                                        <p:tav tm="0">
                                          <p:val>
                                            <p:strVal val="0-#ppt_w/2"/>
                                          </p:val>
                                        </p:tav>
                                        <p:tav tm="100000">
                                          <p:val>
                                            <p:strVal val="#ppt_x"/>
                                          </p:val>
                                        </p:tav>
                                      </p:tavLst>
                                    </p:anim>
                                    <p:anim calcmode="lin" valueType="num">
                                      <p:cBhvr additive="base">
                                        <p:cTn id="14" dur="500" fill="hold"/>
                                        <p:tgtEl>
                                          <p:spTgt spid="37171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71717"/>
                                        </p:tgtEl>
                                        <p:attrNameLst>
                                          <p:attrName>style.visibility</p:attrName>
                                        </p:attrNameLst>
                                      </p:cBhvr>
                                      <p:to>
                                        <p:strVal val="visible"/>
                                      </p:to>
                                    </p:set>
                                    <p:anim calcmode="lin" valueType="num">
                                      <p:cBhvr additive="base">
                                        <p:cTn id="19" dur="500" fill="hold"/>
                                        <p:tgtEl>
                                          <p:spTgt spid="371717"/>
                                        </p:tgtEl>
                                        <p:attrNameLst>
                                          <p:attrName>ppt_x</p:attrName>
                                        </p:attrNameLst>
                                      </p:cBhvr>
                                      <p:tavLst>
                                        <p:tav tm="0">
                                          <p:val>
                                            <p:strVal val="1+#ppt_w/2"/>
                                          </p:val>
                                        </p:tav>
                                        <p:tav tm="100000">
                                          <p:val>
                                            <p:strVal val="#ppt_x"/>
                                          </p:val>
                                        </p:tav>
                                      </p:tavLst>
                                    </p:anim>
                                    <p:anim calcmode="lin" valueType="num">
                                      <p:cBhvr additive="base">
                                        <p:cTn id="20" dur="500" fill="hold"/>
                                        <p:tgtEl>
                                          <p:spTgt spid="3717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autoUpdateAnimBg="0"/>
      <p:bldP spid="371716" grpId="0" animBg="1" autoUpdateAnimBg="0"/>
      <p:bldP spid="37171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Operator Overloading</a:t>
            </a:r>
            <a:endParaRPr lang="en-US" sz="2800" dirty="0">
              <a:solidFill>
                <a:schemeClr val="accent2"/>
              </a:solidFill>
            </a:endParaRPr>
          </a:p>
        </p:txBody>
      </p:sp>
      <p:sp>
        <p:nvSpPr>
          <p:cNvPr id="373763" name="Rectangle 3"/>
          <p:cNvSpPr>
            <a:spLocks noGrp="1" noChangeArrowheads="1"/>
          </p:cNvSpPr>
          <p:nvPr>
            <p:ph idx="1"/>
          </p:nvPr>
        </p:nvSpPr>
        <p:spPr/>
        <p:txBody>
          <a:bodyPr>
            <a:normAutofit/>
          </a:bodyPr>
          <a:lstStyle/>
          <a:p>
            <a:pPr algn="ctr" eaLnBrk="1" hangingPunct="1">
              <a:buFontTx/>
              <a:buNone/>
            </a:pPr>
            <a:r>
              <a:rPr lang="en-US" sz="2400"/>
              <a:t>C++ allows programmers to overload the built-in operators.</a:t>
            </a:r>
          </a:p>
        </p:txBody>
      </p:sp>
      <p:sp>
        <p:nvSpPr>
          <p:cNvPr id="373764" name="Text Box 4"/>
          <p:cNvSpPr txBox="1">
            <a:spLocks noChangeArrowheads="1"/>
          </p:cNvSpPr>
          <p:nvPr/>
        </p:nvSpPr>
        <p:spPr bwMode="auto">
          <a:xfrm>
            <a:off x="1752600" y="2743200"/>
            <a:ext cx="5334000" cy="3208338"/>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a:defRPr sz="1200" b="1">
                <a:latin typeface="Courier New" pitchFamily="49" charset="0"/>
              </a:defRPr>
            </a:lvl1pPr>
          </a:lstStyle>
          <a:p>
            <a:r>
              <a:rPr lang="en-US" dirty="0"/>
              <a:t>class Fraction {</a:t>
            </a:r>
          </a:p>
          <a:p>
            <a:r>
              <a:rPr lang="en-US" dirty="0"/>
              <a:t>   public:</a:t>
            </a:r>
          </a:p>
          <a:p>
            <a:r>
              <a:rPr lang="en-US" dirty="0"/>
              <a:t>   Fraction(int n=0, int d=1) {</a:t>
            </a:r>
          </a:p>
          <a:p>
            <a:r>
              <a:rPr lang="en-US" dirty="0"/>
              <a:t>     </a:t>
            </a:r>
            <a:r>
              <a:rPr lang="en-US" dirty="0" err="1"/>
              <a:t>num</a:t>
            </a:r>
            <a:r>
              <a:rPr lang="en-US" dirty="0"/>
              <a:t> = n;</a:t>
            </a:r>
          </a:p>
          <a:p>
            <a:r>
              <a:rPr lang="en-US" dirty="0"/>
              <a:t>     </a:t>
            </a:r>
            <a:r>
              <a:rPr lang="en-US" dirty="0" err="1"/>
              <a:t>denom</a:t>
            </a:r>
            <a:r>
              <a:rPr lang="en-US" dirty="0"/>
              <a:t> = d;</a:t>
            </a:r>
          </a:p>
          <a:p>
            <a:r>
              <a:rPr lang="en-US" dirty="0"/>
              <a:t>   }</a:t>
            </a:r>
          </a:p>
          <a:p>
            <a:endParaRPr lang="en-US" dirty="0"/>
          </a:p>
          <a:p>
            <a:r>
              <a:rPr lang="en-US" dirty="0">
                <a:solidFill>
                  <a:srgbClr val="FF0000"/>
                </a:solidFill>
              </a:rPr>
              <a:t>   Fraction operator +(</a:t>
            </a:r>
            <a:r>
              <a:rPr lang="en-US" dirty="0" err="1">
                <a:solidFill>
                  <a:srgbClr val="FF0000"/>
                </a:solidFill>
              </a:rPr>
              <a:t>const</a:t>
            </a:r>
            <a:r>
              <a:rPr lang="en-US" dirty="0">
                <a:solidFill>
                  <a:srgbClr val="FF0000"/>
                </a:solidFill>
              </a:rPr>
              <a:t> Fraction &amp;that) {</a:t>
            </a:r>
          </a:p>
          <a:p>
            <a:r>
              <a:rPr lang="en-US" dirty="0"/>
              <a:t>      Fraction result;</a:t>
            </a:r>
          </a:p>
          <a:p>
            <a:r>
              <a:rPr lang="en-US" dirty="0"/>
              <a:t>      </a:t>
            </a:r>
            <a:r>
              <a:rPr lang="en-US" dirty="0" err="1"/>
              <a:t>result.num</a:t>
            </a:r>
            <a:r>
              <a:rPr lang="en-US" dirty="0"/>
              <a:t> = </a:t>
            </a:r>
            <a:r>
              <a:rPr lang="en-US" dirty="0" err="1"/>
              <a:t>num</a:t>
            </a:r>
            <a:r>
              <a:rPr lang="en-US" dirty="0"/>
              <a:t>*that-&gt;</a:t>
            </a:r>
            <a:r>
              <a:rPr lang="en-US" dirty="0" err="1"/>
              <a:t>denom</a:t>
            </a:r>
            <a:r>
              <a:rPr lang="en-US" dirty="0"/>
              <a:t> + that-&gt;</a:t>
            </a:r>
            <a:r>
              <a:rPr lang="en-US" dirty="0" err="1"/>
              <a:t>num</a:t>
            </a:r>
            <a:r>
              <a:rPr lang="en-US" dirty="0"/>
              <a:t>*</a:t>
            </a:r>
            <a:r>
              <a:rPr lang="en-US" dirty="0" err="1"/>
              <a:t>denom</a:t>
            </a:r>
            <a:r>
              <a:rPr lang="en-US" dirty="0"/>
              <a:t>;</a:t>
            </a:r>
          </a:p>
          <a:p>
            <a:r>
              <a:rPr lang="en-US" dirty="0"/>
              <a:t>      </a:t>
            </a:r>
            <a:r>
              <a:rPr lang="en-US" dirty="0" err="1"/>
              <a:t>result.denom</a:t>
            </a:r>
            <a:r>
              <a:rPr lang="en-US" dirty="0"/>
              <a:t> = </a:t>
            </a:r>
            <a:r>
              <a:rPr lang="en-US" dirty="0" err="1"/>
              <a:t>denom</a:t>
            </a:r>
            <a:r>
              <a:rPr lang="en-US" dirty="0"/>
              <a:t> * that-&gt;</a:t>
            </a:r>
            <a:r>
              <a:rPr lang="en-US" dirty="0" err="1"/>
              <a:t>denom</a:t>
            </a:r>
            <a:r>
              <a:rPr lang="en-US" dirty="0"/>
              <a:t>;</a:t>
            </a:r>
          </a:p>
          <a:p>
            <a:r>
              <a:rPr lang="en-US" dirty="0"/>
              <a:t>      return result;</a:t>
            </a:r>
          </a:p>
          <a:p>
            <a:r>
              <a:rPr lang="en-US" dirty="0"/>
              <a:t>   }</a:t>
            </a:r>
          </a:p>
          <a:p>
            <a:endParaRPr lang="en-US" dirty="0"/>
          </a:p>
          <a:p>
            <a:r>
              <a:rPr lang="en-US" dirty="0"/>
              <a:t>   private:</a:t>
            </a:r>
          </a:p>
          <a:p>
            <a:r>
              <a:rPr lang="en-US" dirty="0"/>
              <a:t>   int </a:t>
            </a:r>
            <a:r>
              <a:rPr lang="en-US" dirty="0" err="1"/>
              <a:t>num</a:t>
            </a:r>
            <a:r>
              <a:rPr lang="en-US" dirty="0"/>
              <a:t>, </a:t>
            </a:r>
            <a:r>
              <a:rPr lang="en-US" dirty="0" err="1"/>
              <a:t>denom</a:t>
            </a:r>
            <a:r>
              <a:rPr lang="en-US" dirty="0"/>
              <a:t>;</a:t>
            </a:r>
          </a:p>
          <a:p>
            <a:r>
              <a:rPr lang="en-US" dirty="0"/>
              <a:t>}</a:t>
            </a:r>
          </a:p>
        </p:txBody>
      </p:sp>
      <p:sp>
        <p:nvSpPr>
          <p:cNvPr id="373765" name="Text Box 5"/>
          <p:cNvSpPr txBox="1">
            <a:spLocks noChangeArrowheads="1"/>
          </p:cNvSpPr>
          <p:nvPr/>
        </p:nvSpPr>
        <p:spPr bwMode="auto">
          <a:xfrm>
            <a:off x="7315200" y="2743201"/>
            <a:ext cx="3124200" cy="835025"/>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a:defRPr sz="1200" b="1">
                <a:latin typeface="Courier New" pitchFamily="49" charset="0"/>
              </a:defRPr>
            </a:lvl1pPr>
          </a:lstStyle>
          <a:p>
            <a:r>
              <a:rPr lang="en-US" dirty="0"/>
              <a:t>Fraction f1(3,5);</a:t>
            </a:r>
          </a:p>
          <a:p>
            <a:r>
              <a:rPr lang="en-US" dirty="0"/>
              <a:t>Fraction f2(2,7);</a:t>
            </a:r>
          </a:p>
          <a:p>
            <a:endParaRPr lang="en-US" dirty="0"/>
          </a:p>
          <a:p>
            <a:r>
              <a:rPr lang="en-US" dirty="0"/>
              <a:t>Fraction f3 = f1</a:t>
            </a:r>
            <a:r>
              <a:rPr lang="en-US" dirty="0">
                <a:solidFill>
                  <a:srgbClr val="FF0000"/>
                </a:solidFill>
              </a:rPr>
              <a:t>+</a:t>
            </a:r>
            <a:r>
              <a:rPr lang="en-US" dirty="0"/>
              <a:t>f2;</a:t>
            </a:r>
          </a:p>
        </p:txBody>
      </p:sp>
      <p:sp>
        <p:nvSpPr>
          <p:cNvPr id="2" name="Slide Number Placeholder 1"/>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471062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 calcmode="lin" valueType="num">
                                      <p:cBhvr additive="base">
                                        <p:cTn id="7" dur="500" fill="hold"/>
                                        <p:tgtEl>
                                          <p:spTgt spid="373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37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3764"/>
                                        </p:tgtEl>
                                        <p:attrNameLst>
                                          <p:attrName>style.visibility</p:attrName>
                                        </p:attrNameLst>
                                      </p:cBhvr>
                                      <p:to>
                                        <p:strVal val="visible"/>
                                      </p:to>
                                    </p:set>
                                    <p:anim calcmode="lin" valueType="num">
                                      <p:cBhvr additive="base">
                                        <p:cTn id="13" dur="500" fill="hold"/>
                                        <p:tgtEl>
                                          <p:spTgt spid="373764"/>
                                        </p:tgtEl>
                                        <p:attrNameLst>
                                          <p:attrName>ppt_x</p:attrName>
                                        </p:attrNameLst>
                                      </p:cBhvr>
                                      <p:tavLst>
                                        <p:tav tm="0">
                                          <p:val>
                                            <p:strVal val="0-#ppt_w/2"/>
                                          </p:val>
                                        </p:tav>
                                        <p:tav tm="100000">
                                          <p:val>
                                            <p:strVal val="#ppt_x"/>
                                          </p:val>
                                        </p:tav>
                                      </p:tavLst>
                                    </p:anim>
                                    <p:anim calcmode="lin" valueType="num">
                                      <p:cBhvr additive="base">
                                        <p:cTn id="14" dur="500" fill="hold"/>
                                        <p:tgtEl>
                                          <p:spTgt spid="37376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3765"/>
                                        </p:tgtEl>
                                        <p:attrNameLst>
                                          <p:attrName>style.visibility</p:attrName>
                                        </p:attrNameLst>
                                      </p:cBhvr>
                                      <p:to>
                                        <p:strVal val="visible"/>
                                      </p:to>
                                    </p:set>
                                    <p:anim calcmode="lin" valueType="num">
                                      <p:cBhvr additive="base">
                                        <p:cTn id="19" dur="500" fill="hold"/>
                                        <p:tgtEl>
                                          <p:spTgt spid="373765"/>
                                        </p:tgtEl>
                                        <p:attrNameLst>
                                          <p:attrName>ppt_x</p:attrName>
                                        </p:attrNameLst>
                                      </p:cBhvr>
                                      <p:tavLst>
                                        <p:tav tm="0">
                                          <p:val>
                                            <p:strVal val="0-#ppt_w/2"/>
                                          </p:val>
                                        </p:tav>
                                        <p:tav tm="100000">
                                          <p:val>
                                            <p:strVal val="#ppt_x"/>
                                          </p:val>
                                        </p:tav>
                                      </p:tavLst>
                                    </p:anim>
                                    <p:anim calcmode="lin" valueType="num">
                                      <p:cBhvr additive="base">
                                        <p:cTn id="20" dur="500" fill="hold"/>
                                        <p:tgtEl>
                                          <p:spTgt spid="3737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autoUpdateAnimBg="0"/>
      <p:bldP spid="373764" grpId="0" animBg="1" autoUpdateAnimBg="0"/>
      <p:bldP spid="373765"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 Casting</a:t>
            </a:r>
            <a:endParaRPr lang="en-US" dirty="0"/>
          </a:p>
        </p:txBody>
      </p:sp>
      <p:sp>
        <p:nvSpPr>
          <p:cNvPr id="3" name="Content Placeholder 2"/>
          <p:cNvSpPr>
            <a:spLocks noGrp="1"/>
          </p:cNvSpPr>
          <p:nvPr>
            <p:ph idx="1"/>
          </p:nvPr>
        </p:nvSpPr>
        <p:spPr/>
        <p:txBody>
          <a:bodyPr/>
          <a:lstStyle/>
          <a:p>
            <a:r>
              <a:rPr lang="en-US" dirty="0" smtClean="0"/>
              <a:t>Consider the expression</a:t>
            </a:r>
          </a:p>
          <a:p>
            <a:pPr lvl="1"/>
            <a:r>
              <a:rPr lang="en-US" dirty="0" smtClean="0"/>
              <a:t>double x = 3;</a:t>
            </a:r>
          </a:p>
          <a:p>
            <a:r>
              <a:rPr lang="en-US" dirty="0" smtClean="0"/>
              <a:t>What is the meaning of the assignment?</a:t>
            </a:r>
          </a:p>
          <a:p>
            <a:pPr lvl="1"/>
            <a:r>
              <a:rPr lang="en-US" dirty="0" smtClean="0"/>
              <a:t>What is the type of 3?  How many bytes does it occupy in memory?</a:t>
            </a:r>
          </a:p>
          <a:p>
            <a:pPr lvl="1"/>
            <a:r>
              <a:rPr lang="en-US" dirty="0" smtClean="0"/>
              <a:t>What is the type of 'x'?  How many bytes does it occupy in memory?</a:t>
            </a:r>
          </a:p>
          <a:p>
            <a:pPr lvl="1"/>
            <a:r>
              <a:rPr lang="en-US" dirty="0" smtClean="0"/>
              <a:t>Assignment really means "copy the bytes on the right to the address given on the left"</a:t>
            </a:r>
          </a:p>
          <a:p>
            <a:r>
              <a:rPr lang="en-US" dirty="0" smtClean="0"/>
              <a:t>If the types aren't exact(i.e. the memory requirements differ) one of following must occur:</a:t>
            </a:r>
          </a:p>
          <a:p>
            <a:pPr lvl="1"/>
            <a:r>
              <a:rPr lang="en-US" dirty="0"/>
              <a:t>Coercion </a:t>
            </a:r>
            <a:r>
              <a:rPr lang="en-US" dirty="0" smtClean="0"/>
              <a:t>: the </a:t>
            </a:r>
            <a:r>
              <a:rPr lang="en-US" dirty="0"/>
              <a:t>type of an expression is automatically </a:t>
            </a:r>
            <a:r>
              <a:rPr lang="en-US" dirty="0" smtClean="0"/>
              <a:t>changed to enable the assignment.</a:t>
            </a:r>
            <a:endParaRPr lang="en-US" dirty="0"/>
          </a:p>
          <a:p>
            <a:pPr lvl="1"/>
            <a:r>
              <a:rPr lang="en-US" dirty="0"/>
              <a:t>Casting </a:t>
            </a:r>
            <a:r>
              <a:rPr lang="en-US" dirty="0" smtClean="0"/>
              <a:t>: </a:t>
            </a:r>
            <a:r>
              <a:rPr lang="en-US" dirty="0"/>
              <a:t>the type of an expression is explicitly changed by the </a:t>
            </a:r>
            <a:r>
              <a:rPr lang="en-US" dirty="0" smtClean="0"/>
              <a:t>programmer to enable the assignment.</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4646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 Casting</a:t>
            </a:r>
            <a:endParaRPr lang="en-US" dirty="0"/>
          </a:p>
        </p:txBody>
      </p:sp>
      <p:sp>
        <p:nvSpPr>
          <p:cNvPr id="3" name="Content Placeholder 2"/>
          <p:cNvSpPr>
            <a:spLocks noGrp="1"/>
          </p:cNvSpPr>
          <p:nvPr>
            <p:ph idx="1"/>
          </p:nvPr>
        </p:nvSpPr>
        <p:spPr/>
        <p:txBody>
          <a:bodyPr/>
          <a:lstStyle/>
          <a:p>
            <a:r>
              <a:rPr lang="en-US" dirty="0" smtClean="0"/>
              <a:t>Coercion is a widening operation.  </a:t>
            </a:r>
          </a:p>
          <a:p>
            <a:pPr lvl="1"/>
            <a:r>
              <a:rPr lang="en-US" dirty="0" smtClean="0"/>
              <a:t>The footprint is automatically made bigger.</a:t>
            </a:r>
          </a:p>
          <a:p>
            <a:pPr lvl="1"/>
            <a:r>
              <a:rPr lang="en-US" dirty="0" smtClean="0"/>
              <a:t>No information is lost (usually)</a:t>
            </a:r>
          </a:p>
          <a:p>
            <a:pPr lvl="1"/>
            <a:r>
              <a:rPr lang="en-US" dirty="0" smtClean="0"/>
              <a:t>double x = (can you type an int that isn't a double?)</a:t>
            </a:r>
          </a:p>
          <a:p>
            <a:r>
              <a:rPr lang="en-US" dirty="0" smtClean="0"/>
              <a:t>Casting is a narrowing operation.  </a:t>
            </a:r>
          </a:p>
          <a:p>
            <a:pPr lvl="1"/>
            <a:r>
              <a:rPr lang="en-US" dirty="0" smtClean="0"/>
              <a:t>The footprint is manually made smaller.</a:t>
            </a:r>
          </a:p>
          <a:p>
            <a:pPr lvl="1"/>
            <a:r>
              <a:rPr lang="en-US" dirty="0" smtClean="0"/>
              <a:t>Information may be lost</a:t>
            </a:r>
          </a:p>
          <a:p>
            <a:pPr lvl="1"/>
            <a:r>
              <a:rPr lang="en-US" dirty="0" smtClean="0"/>
              <a:t>int x = (int)(can you type a double that isn't an int?)</a:t>
            </a:r>
            <a:endParaRPr lang="en-US" dirty="0"/>
          </a:p>
        </p:txBody>
      </p:sp>
      <p:grpSp>
        <p:nvGrpSpPr>
          <p:cNvPr id="4" name="Group 20"/>
          <p:cNvGrpSpPr>
            <a:grpSpLocks/>
          </p:cNvGrpSpPr>
          <p:nvPr/>
        </p:nvGrpSpPr>
        <p:grpSpPr bwMode="auto">
          <a:xfrm>
            <a:off x="7091842" y="1873631"/>
            <a:ext cx="3657600" cy="1066800"/>
            <a:chOff x="192" y="3168"/>
            <a:chExt cx="2304" cy="672"/>
          </a:xfrm>
          <a:effectLst>
            <a:outerShdw blurRad="50800" dist="38100" dir="2700000" algn="tl" rotWithShape="0">
              <a:prstClr val="black">
                <a:alpha val="40000"/>
              </a:prstClr>
            </a:outerShdw>
          </a:effectLst>
        </p:grpSpPr>
        <p:sp>
          <p:nvSpPr>
            <p:cNvPr id="5" name="Oval 21"/>
            <p:cNvSpPr>
              <a:spLocks noChangeArrowheads="1"/>
            </p:cNvSpPr>
            <p:nvPr/>
          </p:nvSpPr>
          <p:spPr bwMode="auto">
            <a:xfrm>
              <a:off x="1008" y="3168"/>
              <a:ext cx="1488" cy="672"/>
            </a:xfrm>
            <a:prstGeom prst="ellipse">
              <a:avLst/>
            </a:prstGeom>
            <a:solidFill>
              <a:schemeClr val="accent3">
                <a:lumMod val="75000"/>
              </a:schemeClr>
            </a:solidFill>
            <a:ln w="1587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Oval 22"/>
            <p:cNvSpPr>
              <a:spLocks noChangeArrowheads="1"/>
            </p:cNvSpPr>
            <p:nvPr/>
          </p:nvSpPr>
          <p:spPr bwMode="auto">
            <a:xfrm>
              <a:off x="192" y="3360"/>
              <a:ext cx="624" cy="336"/>
            </a:xfrm>
            <a:prstGeom prst="ellipse">
              <a:avLst/>
            </a:prstGeom>
            <a:solidFill>
              <a:schemeClr val="accent2">
                <a:lumMod val="20000"/>
                <a:lumOff val="80000"/>
              </a:schemeClr>
            </a:solidFill>
            <a:ln w="1587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Text Box 23"/>
            <p:cNvSpPr txBox="1">
              <a:spLocks noChangeArrowheads="1"/>
            </p:cNvSpPr>
            <p:nvPr/>
          </p:nvSpPr>
          <p:spPr bwMode="auto">
            <a:xfrm>
              <a:off x="240" y="336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dirty="0"/>
                <a:t>int</a:t>
              </a:r>
            </a:p>
          </p:txBody>
        </p:sp>
        <p:sp>
          <p:nvSpPr>
            <p:cNvPr id="8" name="Text Box 24"/>
            <p:cNvSpPr txBox="1">
              <a:spLocks noChangeArrowheads="1"/>
            </p:cNvSpPr>
            <p:nvPr/>
          </p:nvSpPr>
          <p:spPr bwMode="auto">
            <a:xfrm>
              <a:off x="1632" y="336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dirty="0"/>
                <a:t>double</a:t>
              </a:r>
            </a:p>
          </p:txBody>
        </p:sp>
        <p:sp>
          <p:nvSpPr>
            <p:cNvPr id="9" name="Oval 25"/>
            <p:cNvSpPr>
              <a:spLocks noChangeArrowheads="1"/>
            </p:cNvSpPr>
            <p:nvPr/>
          </p:nvSpPr>
          <p:spPr bwMode="auto">
            <a:xfrm>
              <a:off x="1104" y="3360"/>
              <a:ext cx="624" cy="336"/>
            </a:xfrm>
            <a:prstGeom prst="ellipse">
              <a:avLst/>
            </a:prstGeom>
            <a:solidFill>
              <a:schemeClr val="accent2">
                <a:lumMod val="20000"/>
                <a:lumOff val="80000"/>
              </a:schemeClr>
            </a:solidFill>
            <a:ln w="1587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0" name="Freeform 26"/>
            <p:cNvSpPr>
              <a:spLocks/>
            </p:cNvSpPr>
            <p:nvPr/>
          </p:nvSpPr>
          <p:spPr bwMode="auto">
            <a:xfrm>
              <a:off x="624" y="3312"/>
              <a:ext cx="864" cy="192"/>
            </a:xfrm>
            <a:custGeom>
              <a:avLst/>
              <a:gdLst>
                <a:gd name="T0" fmla="*/ 0 w 864"/>
                <a:gd name="T1" fmla="*/ 192 h 192"/>
                <a:gd name="T2" fmla="*/ 288 w 864"/>
                <a:gd name="T3" fmla="*/ 0 h 192"/>
                <a:gd name="T4" fmla="*/ 864 w 864"/>
                <a:gd name="T5" fmla="*/ 192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192"/>
                  </a:moveTo>
                  <a:cubicBezTo>
                    <a:pt x="72" y="96"/>
                    <a:pt x="144" y="0"/>
                    <a:pt x="288" y="0"/>
                  </a:cubicBezTo>
                  <a:cubicBezTo>
                    <a:pt x="432" y="0"/>
                    <a:pt x="648" y="96"/>
                    <a:pt x="864" y="1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grpSp>
        <p:nvGrpSpPr>
          <p:cNvPr id="11" name="Group 27"/>
          <p:cNvGrpSpPr>
            <a:grpSpLocks/>
          </p:cNvGrpSpPr>
          <p:nvPr/>
        </p:nvGrpSpPr>
        <p:grpSpPr bwMode="auto">
          <a:xfrm>
            <a:off x="7091842" y="3223809"/>
            <a:ext cx="3657600" cy="1435100"/>
            <a:chOff x="3216" y="2888"/>
            <a:chExt cx="2304" cy="904"/>
          </a:xfrm>
          <a:effectLst>
            <a:outerShdw blurRad="50800" dist="38100" dir="2700000" algn="tl" rotWithShape="0">
              <a:prstClr val="black">
                <a:alpha val="40000"/>
              </a:prstClr>
            </a:outerShdw>
          </a:effectLst>
        </p:grpSpPr>
        <p:sp>
          <p:nvSpPr>
            <p:cNvPr id="12" name="Oval 28"/>
            <p:cNvSpPr>
              <a:spLocks noChangeArrowheads="1"/>
            </p:cNvSpPr>
            <p:nvPr/>
          </p:nvSpPr>
          <p:spPr bwMode="auto">
            <a:xfrm>
              <a:off x="4032" y="3120"/>
              <a:ext cx="1488" cy="672"/>
            </a:xfrm>
            <a:prstGeom prst="ellipse">
              <a:avLst/>
            </a:prstGeom>
            <a:solidFill>
              <a:schemeClr val="accent3">
                <a:lumMod val="75000"/>
              </a:schemeClr>
            </a:solidFill>
            <a:ln w="1587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3" name="Oval 29"/>
            <p:cNvSpPr>
              <a:spLocks noChangeArrowheads="1"/>
            </p:cNvSpPr>
            <p:nvPr/>
          </p:nvSpPr>
          <p:spPr bwMode="auto">
            <a:xfrm>
              <a:off x="3216" y="3312"/>
              <a:ext cx="624" cy="336"/>
            </a:xfrm>
            <a:prstGeom prst="ellipse">
              <a:avLst/>
            </a:prstGeom>
            <a:solidFill>
              <a:schemeClr val="accent2">
                <a:lumMod val="20000"/>
                <a:lumOff val="80000"/>
              </a:schemeClr>
            </a:solidFill>
            <a:ln w="1587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4" name="Text Box 30"/>
            <p:cNvSpPr txBox="1">
              <a:spLocks noChangeArrowheads="1"/>
            </p:cNvSpPr>
            <p:nvPr/>
          </p:nvSpPr>
          <p:spPr bwMode="auto">
            <a:xfrm>
              <a:off x="3264" y="3312"/>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dirty="0"/>
                <a:t>int</a:t>
              </a:r>
            </a:p>
          </p:txBody>
        </p:sp>
        <p:sp>
          <p:nvSpPr>
            <p:cNvPr id="15" name="Text Box 31"/>
            <p:cNvSpPr txBox="1">
              <a:spLocks noChangeArrowheads="1"/>
            </p:cNvSpPr>
            <p:nvPr/>
          </p:nvSpPr>
          <p:spPr bwMode="auto">
            <a:xfrm>
              <a:off x="4656" y="331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t>double</a:t>
              </a:r>
            </a:p>
          </p:txBody>
        </p:sp>
        <p:sp>
          <p:nvSpPr>
            <p:cNvPr id="16" name="Freeform 32"/>
            <p:cNvSpPr>
              <a:spLocks/>
            </p:cNvSpPr>
            <p:nvPr/>
          </p:nvSpPr>
          <p:spPr bwMode="auto">
            <a:xfrm>
              <a:off x="3696" y="2888"/>
              <a:ext cx="1392" cy="568"/>
            </a:xfrm>
            <a:custGeom>
              <a:avLst/>
              <a:gdLst>
                <a:gd name="T0" fmla="*/ 1392 w 1392"/>
                <a:gd name="T1" fmla="*/ 328 h 568"/>
                <a:gd name="T2" fmla="*/ 864 w 1392"/>
                <a:gd name="T3" fmla="*/ 40 h 568"/>
                <a:gd name="T4" fmla="*/ 0 w 1392"/>
                <a:gd name="T5" fmla="*/ 568 h 568"/>
                <a:gd name="T6" fmla="*/ 0 60000 65536"/>
                <a:gd name="T7" fmla="*/ 0 60000 65536"/>
                <a:gd name="T8" fmla="*/ 0 60000 65536"/>
                <a:gd name="T9" fmla="*/ 0 w 1392"/>
                <a:gd name="T10" fmla="*/ 0 h 568"/>
                <a:gd name="T11" fmla="*/ 1392 w 1392"/>
                <a:gd name="T12" fmla="*/ 568 h 568"/>
              </a:gdLst>
              <a:ahLst/>
              <a:cxnLst>
                <a:cxn ang="T6">
                  <a:pos x="T0" y="T1"/>
                </a:cxn>
                <a:cxn ang="T7">
                  <a:pos x="T2" y="T3"/>
                </a:cxn>
                <a:cxn ang="T8">
                  <a:pos x="T4" y="T5"/>
                </a:cxn>
              </a:cxnLst>
              <a:rect l="T9" t="T10" r="T11" b="T12"/>
              <a:pathLst>
                <a:path w="1392" h="568">
                  <a:moveTo>
                    <a:pt x="1392" y="328"/>
                  </a:moveTo>
                  <a:cubicBezTo>
                    <a:pt x="1244" y="164"/>
                    <a:pt x="1096" y="0"/>
                    <a:pt x="864" y="40"/>
                  </a:cubicBezTo>
                  <a:cubicBezTo>
                    <a:pt x="632" y="80"/>
                    <a:pt x="316" y="324"/>
                    <a:pt x="0" y="568"/>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sp>
        <p:nvSpPr>
          <p:cNvPr id="17" name="Slide Number Placeholder 16"/>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811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 Casting</a:t>
            </a:r>
            <a:endParaRPr lang="en-US" dirty="0"/>
          </a:p>
        </p:txBody>
      </p:sp>
      <p:sp>
        <p:nvSpPr>
          <p:cNvPr id="3" name="Content Placeholder 2"/>
          <p:cNvSpPr>
            <a:spLocks noGrp="1"/>
          </p:cNvSpPr>
          <p:nvPr>
            <p:ph idx="1"/>
          </p:nvPr>
        </p:nvSpPr>
        <p:spPr/>
        <p:txBody>
          <a:bodyPr/>
          <a:lstStyle/>
          <a:p>
            <a:r>
              <a:rPr lang="en-US" dirty="0"/>
              <a:t>Imagine life without coercion (remember that for assignment, the types of the left and right hand sides must match exactly</a:t>
            </a:r>
            <a:r>
              <a:rPr lang="en-US" dirty="0" smtClean="0"/>
              <a:t>)</a:t>
            </a:r>
          </a:p>
          <a:p>
            <a:r>
              <a:rPr lang="en-US" dirty="0" smtClean="0"/>
              <a:t>Consider the following example (this wouldn't work)</a:t>
            </a:r>
          </a:p>
          <a:p>
            <a:pPr lvl="1"/>
            <a:r>
              <a:rPr lang="en-US" dirty="0" smtClean="0"/>
              <a:t>double x = 3;</a:t>
            </a:r>
          </a:p>
          <a:p>
            <a:r>
              <a:rPr lang="en-US" dirty="0" smtClean="0"/>
              <a:t>Would have to write as</a:t>
            </a:r>
          </a:p>
          <a:p>
            <a:pPr lvl="1"/>
            <a:r>
              <a:rPr lang="en-US" dirty="0" smtClean="0"/>
              <a:t>double x = (double)3;</a:t>
            </a:r>
          </a:p>
          <a:p>
            <a:r>
              <a:rPr lang="en-US" dirty="0" smtClean="0"/>
              <a:t>Java does allow data to be lost via coercion</a:t>
            </a:r>
          </a:p>
          <a:p>
            <a:pPr lvl="1"/>
            <a:r>
              <a:rPr lang="en-US" dirty="0"/>
              <a:t>long result=9223371836854775807L;</a:t>
            </a:r>
          </a:p>
          <a:p>
            <a:pPr lvl="1"/>
            <a:r>
              <a:rPr lang="en-US" dirty="0"/>
              <a:t>float x = result;</a:t>
            </a:r>
          </a:p>
          <a:p>
            <a:pPr lvl="1"/>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9993" y="3418699"/>
            <a:ext cx="4257979" cy="2369520"/>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766790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rules</a:t>
            </a:r>
            <a:endParaRPr lang="en-US" dirty="0"/>
          </a:p>
        </p:txBody>
      </p:sp>
      <p:sp>
        <p:nvSpPr>
          <p:cNvPr id="3" name="Content Placeholder 2"/>
          <p:cNvSpPr>
            <a:spLocks noGrp="1"/>
          </p:cNvSpPr>
          <p:nvPr>
            <p:ph idx="1"/>
          </p:nvPr>
        </p:nvSpPr>
        <p:spPr/>
        <p:txBody>
          <a:bodyPr>
            <a:normAutofit lnSpcReduction="10000"/>
          </a:bodyPr>
          <a:lstStyle/>
          <a:p>
            <a:r>
              <a:rPr lang="en-US" dirty="0"/>
              <a:t>Real languages have complex rules for </a:t>
            </a:r>
            <a:r>
              <a:rPr lang="en-US" dirty="0" smtClean="0"/>
              <a:t>coercions.</a:t>
            </a:r>
            <a:endParaRPr lang="en-US" dirty="0"/>
          </a:p>
          <a:p>
            <a:r>
              <a:rPr lang="en-US" dirty="0"/>
              <a:t>Rules for </a:t>
            </a:r>
            <a:r>
              <a:rPr lang="en-US" dirty="0" smtClean="0"/>
              <a:t>Java on the arithmetic binary operators:</a:t>
            </a:r>
            <a:endParaRPr lang="en-US" dirty="0"/>
          </a:p>
          <a:p>
            <a:pPr lvl="1"/>
            <a:r>
              <a:rPr lang="en-US" dirty="0"/>
              <a:t>If either operand is of type double, convert the other to double and compute a double result</a:t>
            </a:r>
          </a:p>
          <a:p>
            <a:pPr lvl="1"/>
            <a:r>
              <a:rPr lang="en-US" dirty="0"/>
              <a:t>Otherwise, if either operand is of type float, convert the other to float and compute a float result</a:t>
            </a:r>
          </a:p>
          <a:p>
            <a:pPr lvl="1"/>
            <a:r>
              <a:rPr lang="en-US" dirty="0"/>
              <a:t>Otherwise, if either operand is of type long, convert the other to long and compute a long result</a:t>
            </a:r>
          </a:p>
          <a:p>
            <a:pPr lvl="1"/>
            <a:r>
              <a:rPr lang="en-US" dirty="0"/>
              <a:t>Otherwise, convert both operands to int and compute an int </a:t>
            </a:r>
            <a:r>
              <a:rPr lang="en-US" dirty="0" smtClean="0"/>
              <a:t>result</a:t>
            </a:r>
          </a:p>
          <a:p>
            <a:r>
              <a:rPr lang="en-US" dirty="0" smtClean="0"/>
              <a:t>Consider</a:t>
            </a:r>
          </a:p>
          <a:p>
            <a:pPr lvl="1"/>
            <a:r>
              <a:rPr lang="fr-FR" dirty="0" err="1"/>
              <a:t>int</a:t>
            </a:r>
            <a:r>
              <a:rPr lang="fr-FR" dirty="0"/>
              <a:t> </a:t>
            </a:r>
            <a:r>
              <a:rPr lang="fr-FR" dirty="0" smtClean="0"/>
              <a:t>x = 3</a:t>
            </a:r>
            <a:r>
              <a:rPr lang="fr-FR" dirty="0"/>
              <a:t>; </a:t>
            </a:r>
            <a:endParaRPr lang="fr-FR" dirty="0" smtClean="0"/>
          </a:p>
          <a:p>
            <a:pPr lvl="1"/>
            <a:r>
              <a:rPr lang="fr-FR" dirty="0" smtClean="0"/>
              <a:t>double </a:t>
            </a:r>
            <a:r>
              <a:rPr lang="fr-FR" dirty="0"/>
              <a:t>y = </a:t>
            </a:r>
            <a:r>
              <a:rPr lang="fr-FR" dirty="0" smtClean="0"/>
              <a:t>1.5; </a:t>
            </a:r>
          </a:p>
          <a:p>
            <a:pPr lvl="1"/>
            <a:r>
              <a:rPr lang="fr-FR" dirty="0" smtClean="0"/>
              <a:t>double z = 2 * y + (x </a:t>
            </a:r>
            <a:r>
              <a:rPr lang="fr-FR" dirty="0"/>
              <a:t> </a:t>
            </a:r>
            <a:r>
              <a:rPr lang="fr-FR" dirty="0" smtClean="0"/>
              <a:t>/ 2 </a:t>
            </a:r>
            <a:r>
              <a:rPr lang="mr-IN" dirty="0" smtClean="0"/>
              <a:t>–</a:t>
            </a:r>
            <a:r>
              <a:rPr lang="fr-FR" dirty="0" smtClean="0"/>
              <a:t> 0.5f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414082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Short Circuits</a:t>
            </a:r>
            <a:endParaRPr lang="en-US" sz="2800" dirty="0">
              <a:solidFill>
                <a:schemeClr val="accent2"/>
              </a:solidFill>
            </a:endParaRPr>
          </a:p>
        </p:txBody>
      </p:sp>
      <p:sp>
        <p:nvSpPr>
          <p:cNvPr id="351235" name="Rectangle 3"/>
          <p:cNvSpPr>
            <a:spLocks noGrp="1" noChangeArrowheads="1"/>
          </p:cNvSpPr>
          <p:nvPr>
            <p:ph idx="1"/>
          </p:nvPr>
        </p:nvSpPr>
        <p:spPr/>
        <p:txBody>
          <a:bodyPr/>
          <a:lstStyle/>
          <a:p>
            <a:pPr eaLnBrk="1" hangingPunct="1"/>
            <a:r>
              <a:rPr lang="en-US" sz="2200" dirty="0"/>
              <a:t>In Java/C/C++, the || and &amp;&amp; operators use short-circuit evaluation</a:t>
            </a:r>
          </a:p>
          <a:p>
            <a:pPr eaLnBrk="1" hangingPunct="1"/>
            <a:r>
              <a:rPr lang="en-US" sz="2200" dirty="0"/>
              <a:t>Expressions with &amp;&amp; and || are evaluated left to right. Evaluation stops as soon as the correct </a:t>
            </a:r>
            <a:r>
              <a:rPr lang="en-US" sz="2200" dirty="0" err="1"/>
              <a:t>boolean</a:t>
            </a:r>
            <a:r>
              <a:rPr lang="en-US" sz="2200" dirty="0"/>
              <a:t> value of the entire expression is known. </a:t>
            </a:r>
          </a:p>
          <a:p>
            <a:pPr eaLnBrk="1" hangingPunct="1"/>
            <a:r>
              <a:rPr lang="en-US" sz="2200" dirty="0"/>
              <a:t>Expressions involving &amp; and | work identically to those involving &amp;&amp; and || with the exception that there is no short-circuit evaluation.</a:t>
            </a:r>
          </a:p>
          <a:p>
            <a:pPr eaLnBrk="1" hangingPunct="1"/>
            <a:r>
              <a:rPr lang="en-US" sz="2200" dirty="0"/>
              <a:t>In Ada, non-short-circuit is indicated by the words “</a:t>
            </a:r>
            <a:r>
              <a:rPr lang="en-US" sz="2200" b="1" dirty="0"/>
              <a:t>and</a:t>
            </a:r>
            <a:r>
              <a:rPr lang="en-US" sz="2200" dirty="0"/>
              <a:t>” and “</a:t>
            </a:r>
            <a:r>
              <a:rPr lang="en-US" sz="2200" b="1" dirty="0"/>
              <a:t>or</a:t>
            </a:r>
            <a:r>
              <a:rPr lang="en-US" sz="2200" dirty="0"/>
              <a:t>”.  Short circuit is indicated by “</a:t>
            </a:r>
            <a:r>
              <a:rPr lang="en-US" sz="2200" b="1" dirty="0"/>
              <a:t>and then</a:t>
            </a:r>
            <a:r>
              <a:rPr lang="en-US" sz="2200" dirty="0"/>
              <a:t>” and “</a:t>
            </a:r>
            <a:r>
              <a:rPr lang="en-US" sz="2200" b="1" dirty="0"/>
              <a:t>or else”</a:t>
            </a:r>
          </a:p>
        </p:txBody>
      </p:sp>
      <p:pic>
        <p:nvPicPr>
          <p:cNvPr id="20484" name="Picture 4" descr="j023474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28109" y="4708525"/>
            <a:ext cx="1463675" cy="1463675"/>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439958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 calcmode="lin" valueType="num">
                                      <p:cBhvr additive="base">
                                        <p:cTn id="7" dur="500" fill="hold"/>
                                        <p:tgtEl>
                                          <p:spTgt spid="351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1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1235">
                                            <p:txEl>
                                              <p:pRg st="1" end="1"/>
                                            </p:txEl>
                                          </p:spTgt>
                                        </p:tgtEl>
                                        <p:attrNameLst>
                                          <p:attrName>style.visibility</p:attrName>
                                        </p:attrNameLst>
                                      </p:cBhvr>
                                      <p:to>
                                        <p:strVal val="visible"/>
                                      </p:to>
                                    </p:set>
                                    <p:anim calcmode="lin" valueType="num">
                                      <p:cBhvr additive="base">
                                        <p:cTn id="13" dur="500" fill="hold"/>
                                        <p:tgtEl>
                                          <p:spTgt spid="3512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51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1235">
                                            <p:txEl>
                                              <p:pRg st="2" end="2"/>
                                            </p:txEl>
                                          </p:spTgt>
                                        </p:tgtEl>
                                        <p:attrNameLst>
                                          <p:attrName>style.visibility</p:attrName>
                                        </p:attrNameLst>
                                      </p:cBhvr>
                                      <p:to>
                                        <p:strVal val="visible"/>
                                      </p:to>
                                    </p:set>
                                    <p:anim calcmode="lin" valueType="num">
                                      <p:cBhvr additive="base">
                                        <p:cTn id="19" dur="500" fill="hold"/>
                                        <p:tgtEl>
                                          <p:spTgt spid="3512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12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51235">
                                            <p:txEl>
                                              <p:pRg st="3" end="3"/>
                                            </p:txEl>
                                          </p:spTgt>
                                        </p:tgtEl>
                                        <p:attrNameLst>
                                          <p:attrName>style.visibility</p:attrName>
                                        </p:attrNameLst>
                                      </p:cBhvr>
                                      <p:to>
                                        <p:strVal val="visible"/>
                                      </p:to>
                                    </p:set>
                                    <p:anim calcmode="lin" valueType="num">
                                      <p:cBhvr additive="base">
                                        <p:cTn id="25" dur="500" fill="hold"/>
                                        <p:tgtEl>
                                          <p:spTgt spid="3512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5123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Java Example</a:t>
            </a:r>
          </a:p>
        </p:txBody>
      </p:sp>
      <p:sp>
        <p:nvSpPr>
          <p:cNvPr id="355331" name="Rectangle 3"/>
          <p:cNvSpPr>
            <a:spLocks noGrp="1" noChangeArrowheads="1"/>
          </p:cNvSpPr>
          <p:nvPr>
            <p:ph idx="1"/>
          </p:nvPr>
        </p:nvSpPr>
        <p:spPr>
          <a:xfrm>
            <a:off x="1676400" y="2743200"/>
            <a:ext cx="8686800" cy="3505200"/>
          </a:xfrm>
        </p:spPr>
        <p:txBody>
          <a:bodyPr>
            <a:normAutofit fontScale="85000" lnSpcReduction="20000"/>
          </a:bodyPr>
          <a:lstStyle/>
          <a:p>
            <a:pPr eaLnBrk="1" hangingPunct="1">
              <a:lnSpc>
                <a:spcPct val="80000"/>
              </a:lnSpc>
              <a:buFontTx/>
              <a:buNone/>
            </a:pPr>
            <a:r>
              <a:rPr lang="en-US" sz="1600" b="1"/>
              <a:t>15.22.1 Integer Bitwise Operators &amp;, ^, and |</a:t>
            </a:r>
          </a:p>
          <a:p>
            <a:pPr eaLnBrk="1" hangingPunct="1">
              <a:lnSpc>
                <a:spcPct val="80000"/>
              </a:lnSpc>
            </a:pPr>
            <a:r>
              <a:rPr lang="en-US" sz="1200" b="1">
                <a:latin typeface="Courier New" panose="02070309020205020404" pitchFamily="49" charset="0"/>
              </a:rPr>
              <a:t>When both operands of an operator &amp;, ^, or | are of primitive integral type, binary numeric promotion is first performed on the operands. The type of the bitwise operator expression is the promoted type of the operands. </a:t>
            </a:r>
          </a:p>
          <a:p>
            <a:pPr eaLnBrk="1" hangingPunct="1">
              <a:lnSpc>
                <a:spcPct val="80000"/>
              </a:lnSpc>
            </a:pPr>
            <a:r>
              <a:rPr lang="en-US" sz="1200" b="1">
                <a:latin typeface="Courier New" panose="02070309020205020404" pitchFamily="49" charset="0"/>
              </a:rPr>
              <a:t>For &amp;, the result value is the bitwise AND of the operand values. </a:t>
            </a:r>
          </a:p>
          <a:p>
            <a:pPr eaLnBrk="1" hangingPunct="1">
              <a:lnSpc>
                <a:spcPct val="80000"/>
              </a:lnSpc>
            </a:pPr>
            <a:r>
              <a:rPr lang="en-US" sz="1200" b="1">
                <a:latin typeface="Courier New" panose="02070309020205020404" pitchFamily="49" charset="0"/>
              </a:rPr>
              <a:t>For ^, the result value is the bitwise exclusive OR of the operand values. </a:t>
            </a:r>
          </a:p>
          <a:p>
            <a:pPr eaLnBrk="1" hangingPunct="1">
              <a:lnSpc>
                <a:spcPct val="80000"/>
              </a:lnSpc>
            </a:pPr>
            <a:r>
              <a:rPr lang="en-US" sz="1200" b="1">
                <a:latin typeface="Courier New" panose="02070309020205020404" pitchFamily="49" charset="0"/>
              </a:rPr>
              <a:t>For |, the result value is the bitwise inclusive OR of the operand values. </a:t>
            </a:r>
          </a:p>
          <a:p>
            <a:pPr eaLnBrk="1" hangingPunct="1">
              <a:lnSpc>
                <a:spcPct val="80000"/>
              </a:lnSpc>
            </a:pPr>
            <a:r>
              <a:rPr lang="en-US" sz="1200" b="1">
                <a:latin typeface="Courier New" panose="02070309020205020404" pitchFamily="49" charset="0"/>
              </a:rPr>
              <a:t>For example, the result of the expression 0xff00 &amp; 0xf0f0 is 0xf000. The result of 0xff00 ^ 0xf0f0 is 0x0ff0.The result of 0xff00 | 0xf0f0 is 0xfff0.</a:t>
            </a:r>
            <a:r>
              <a:rPr lang="en-US" sz="1600"/>
              <a:t> </a:t>
            </a:r>
          </a:p>
          <a:p>
            <a:pPr eaLnBrk="1" hangingPunct="1">
              <a:lnSpc>
                <a:spcPct val="80000"/>
              </a:lnSpc>
            </a:pPr>
            <a:endParaRPr lang="en-US" sz="1600" b="1"/>
          </a:p>
          <a:p>
            <a:pPr eaLnBrk="1" hangingPunct="1">
              <a:lnSpc>
                <a:spcPct val="80000"/>
              </a:lnSpc>
              <a:buFontTx/>
              <a:buNone/>
            </a:pPr>
            <a:r>
              <a:rPr lang="en-US" sz="1600" b="1"/>
              <a:t>15.22.2 Boolean Logical Operators &amp;, ^, and |</a:t>
            </a:r>
          </a:p>
          <a:p>
            <a:pPr eaLnBrk="1" hangingPunct="1">
              <a:lnSpc>
                <a:spcPct val="80000"/>
              </a:lnSpc>
            </a:pPr>
            <a:r>
              <a:rPr lang="en-US" sz="1200" b="1">
                <a:latin typeface="Courier New" panose="02070309020205020404" pitchFamily="49" charset="0"/>
              </a:rPr>
              <a:t>When both operands of a &amp;, ^, or | operator are of type boolean, then the type of the bitwise operator expression is boolean. </a:t>
            </a:r>
          </a:p>
          <a:p>
            <a:pPr eaLnBrk="1" hangingPunct="1">
              <a:lnSpc>
                <a:spcPct val="80000"/>
              </a:lnSpc>
            </a:pPr>
            <a:r>
              <a:rPr lang="en-US" sz="1200" b="1">
                <a:latin typeface="Courier New" panose="02070309020205020404" pitchFamily="49" charset="0"/>
              </a:rPr>
              <a:t>For &amp;, the result value is true if both operand values are true; otherwise, the result is false. </a:t>
            </a:r>
          </a:p>
          <a:p>
            <a:pPr eaLnBrk="1" hangingPunct="1">
              <a:lnSpc>
                <a:spcPct val="80000"/>
              </a:lnSpc>
            </a:pPr>
            <a:r>
              <a:rPr lang="en-US" sz="1200" b="1">
                <a:latin typeface="Courier New" panose="02070309020205020404" pitchFamily="49" charset="0"/>
              </a:rPr>
              <a:t>For ^, the result value is true if the operand values are different; otherwise, the result is false. </a:t>
            </a:r>
          </a:p>
          <a:p>
            <a:pPr eaLnBrk="1" hangingPunct="1">
              <a:lnSpc>
                <a:spcPct val="80000"/>
              </a:lnSpc>
            </a:pPr>
            <a:r>
              <a:rPr lang="en-US" sz="1200" b="1">
                <a:latin typeface="Courier New" panose="02070309020205020404" pitchFamily="49" charset="0"/>
              </a:rPr>
              <a:t>For |, the result value is false if both operand values are false; otherwise, the result is true.</a:t>
            </a:r>
          </a:p>
        </p:txBody>
      </p:sp>
      <p:sp>
        <p:nvSpPr>
          <p:cNvPr id="355332" name="Text Box 4"/>
          <p:cNvSpPr txBox="1">
            <a:spLocks noChangeArrowheads="1"/>
          </p:cNvSpPr>
          <p:nvPr/>
        </p:nvSpPr>
        <p:spPr bwMode="auto">
          <a:xfrm>
            <a:off x="1905000" y="1752600"/>
            <a:ext cx="3733800" cy="838200"/>
          </a:xfrm>
          <a:prstGeom prst="rect">
            <a:avLst/>
          </a:prstGeom>
          <a:solidFill>
            <a:srgbClr val="FFFFCC"/>
          </a:solidFill>
          <a:ln w="12700">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600" b="1" dirty="0">
                <a:latin typeface="Courier New" panose="02070309020205020404" pitchFamily="49" charset="0"/>
              </a:rPr>
              <a:t>int x = 2;</a:t>
            </a:r>
          </a:p>
          <a:p>
            <a:pPr eaLnBrk="1" hangingPunct="1"/>
            <a:r>
              <a:rPr lang="en-US" sz="1600" b="1" dirty="0">
                <a:latin typeface="Courier New" panose="02070309020205020404" pitchFamily="49" charset="0"/>
              </a:rPr>
              <a:t>int y = 1;</a:t>
            </a:r>
          </a:p>
          <a:p>
            <a:pPr eaLnBrk="1" hangingPunct="1"/>
            <a:r>
              <a:rPr lang="en-US" sz="1600" b="1" dirty="0" err="1">
                <a:latin typeface="Courier New" panose="02070309020205020404" pitchFamily="49" charset="0"/>
              </a:rPr>
              <a:t>System.out.println</a:t>
            </a:r>
            <a:r>
              <a:rPr lang="en-US" sz="1600" b="1" dirty="0">
                <a:latin typeface="Courier New" panose="02070309020205020404" pitchFamily="49" charset="0"/>
              </a:rPr>
              <a:t>(x | y);</a:t>
            </a:r>
          </a:p>
        </p:txBody>
      </p:sp>
      <p:sp>
        <p:nvSpPr>
          <p:cNvPr id="355333" name="Text Box 5"/>
          <p:cNvSpPr txBox="1">
            <a:spLocks noChangeArrowheads="1"/>
          </p:cNvSpPr>
          <p:nvPr/>
        </p:nvSpPr>
        <p:spPr bwMode="auto">
          <a:xfrm>
            <a:off x="5867400" y="1752600"/>
            <a:ext cx="3733800" cy="838200"/>
          </a:xfrm>
          <a:prstGeom prst="rect">
            <a:avLst/>
          </a:prstGeom>
          <a:solidFill>
            <a:srgbClr val="FFFFCC"/>
          </a:solidFill>
          <a:ln w="12700">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600" b="1">
                <a:latin typeface="Courier New" panose="02070309020205020404" pitchFamily="49" charset="0"/>
              </a:rPr>
              <a:t>boolean x = true;</a:t>
            </a:r>
          </a:p>
          <a:p>
            <a:pPr eaLnBrk="1" hangingPunct="1"/>
            <a:r>
              <a:rPr lang="en-US" sz="1600" b="1">
                <a:latin typeface="Courier New" panose="02070309020205020404" pitchFamily="49" charset="0"/>
              </a:rPr>
              <a:t>boolean y = false;</a:t>
            </a:r>
          </a:p>
          <a:p>
            <a:pPr eaLnBrk="1" hangingPunct="1"/>
            <a:r>
              <a:rPr lang="en-US" sz="1600" b="1">
                <a:latin typeface="Courier New" panose="02070309020205020404" pitchFamily="49" charset="0"/>
              </a:rPr>
              <a:t>System.out.println(x | y);</a:t>
            </a:r>
          </a:p>
        </p:txBody>
      </p:sp>
      <p:sp>
        <p:nvSpPr>
          <p:cNvPr id="2" name="Slide Number Placeholder 1"/>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992720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55332"/>
                                        </p:tgtEl>
                                        <p:attrNameLst>
                                          <p:attrName>style.visibility</p:attrName>
                                        </p:attrNameLst>
                                      </p:cBhvr>
                                      <p:to>
                                        <p:strVal val="visible"/>
                                      </p:to>
                                    </p:set>
                                    <p:anim calcmode="lin" valueType="num">
                                      <p:cBhvr>
                                        <p:cTn id="7" dur="500" fill="hold"/>
                                        <p:tgtEl>
                                          <p:spTgt spid="355332"/>
                                        </p:tgtEl>
                                        <p:attrNameLst>
                                          <p:attrName>ppt_w</p:attrName>
                                        </p:attrNameLst>
                                      </p:cBhvr>
                                      <p:tavLst>
                                        <p:tav tm="0">
                                          <p:val>
                                            <p:fltVal val="0"/>
                                          </p:val>
                                        </p:tav>
                                        <p:tav tm="100000">
                                          <p:val>
                                            <p:strVal val="#ppt_w"/>
                                          </p:val>
                                        </p:tav>
                                      </p:tavLst>
                                    </p:anim>
                                    <p:anim calcmode="lin" valueType="num">
                                      <p:cBhvr>
                                        <p:cTn id="8" dur="500" fill="hold"/>
                                        <p:tgtEl>
                                          <p:spTgt spid="355332"/>
                                        </p:tgtEl>
                                        <p:attrNameLst>
                                          <p:attrName>ppt_h</p:attrName>
                                        </p:attrNameLst>
                                      </p:cBhvr>
                                      <p:tavLst>
                                        <p:tav tm="0">
                                          <p:val>
                                            <p:fltVal val="0"/>
                                          </p:val>
                                        </p:tav>
                                        <p:tav tm="100000">
                                          <p:val>
                                            <p:strVal val="#ppt_h"/>
                                          </p:val>
                                        </p:tav>
                                      </p:tavLst>
                                    </p:anim>
                                    <p:anim calcmode="lin" valueType="num">
                                      <p:cBhvr>
                                        <p:cTn id="9" dur="500" fill="hold"/>
                                        <p:tgtEl>
                                          <p:spTgt spid="355332"/>
                                        </p:tgtEl>
                                        <p:attrNameLst>
                                          <p:attrName>style.rotation</p:attrName>
                                        </p:attrNameLst>
                                      </p:cBhvr>
                                      <p:tavLst>
                                        <p:tav tm="0">
                                          <p:val>
                                            <p:fltVal val="360"/>
                                          </p:val>
                                        </p:tav>
                                        <p:tav tm="100000">
                                          <p:val>
                                            <p:fltVal val="0"/>
                                          </p:val>
                                        </p:tav>
                                      </p:tavLst>
                                    </p:anim>
                                    <p:animEffect transition="in" filter="fade">
                                      <p:cBhvr>
                                        <p:cTn id="10" dur="500"/>
                                        <p:tgtEl>
                                          <p:spTgt spid="35533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355333"/>
                                        </p:tgtEl>
                                        <p:attrNameLst>
                                          <p:attrName>style.visibility</p:attrName>
                                        </p:attrNameLst>
                                      </p:cBhvr>
                                      <p:to>
                                        <p:strVal val="visible"/>
                                      </p:to>
                                    </p:set>
                                    <p:anim calcmode="lin" valueType="num">
                                      <p:cBhvr>
                                        <p:cTn id="15" dur="500" fill="hold"/>
                                        <p:tgtEl>
                                          <p:spTgt spid="355333"/>
                                        </p:tgtEl>
                                        <p:attrNameLst>
                                          <p:attrName>ppt_w</p:attrName>
                                        </p:attrNameLst>
                                      </p:cBhvr>
                                      <p:tavLst>
                                        <p:tav tm="0">
                                          <p:val>
                                            <p:fltVal val="0"/>
                                          </p:val>
                                        </p:tav>
                                        <p:tav tm="100000">
                                          <p:val>
                                            <p:strVal val="#ppt_w"/>
                                          </p:val>
                                        </p:tav>
                                      </p:tavLst>
                                    </p:anim>
                                    <p:anim calcmode="lin" valueType="num">
                                      <p:cBhvr>
                                        <p:cTn id="16" dur="500" fill="hold"/>
                                        <p:tgtEl>
                                          <p:spTgt spid="355333"/>
                                        </p:tgtEl>
                                        <p:attrNameLst>
                                          <p:attrName>ppt_h</p:attrName>
                                        </p:attrNameLst>
                                      </p:cBhvr>
                                      <p:tavLst>
                                        <p:tav tm="0">
                                          <p:val>
                                            <p:fltVal val="0"/>
                                          </p:val>
                                        </p:tav>
                                        <p:tav tm="100000">
                                          <p:val>
                                            <p:strVal val="#ppt_h"/>
                                          </p:val>
                                        </p:tav>
                                      </p:tavLst>
                                    </p:anim>
                                    <p:anim calcmode="lin" valueType="num">
                                      <p:cBhvr>
                                        <p:cTn id="17" dur="500" fill="hold"/>
                                        <p:tgtEl>
                                          <p:spTgt spid="355333"/>
                                        </p:tgtEl>
                                        <p:attrNameLst>
                                          <p:attrName>style.rotation</p:attrName>
                                        </p:attrNameLst>
                                      </p:cBhvr>
                                      <p:tavLst>
                                        <p:tav tm="0">
                                          <p:val>
                                            <p:fltVal val="360"/>
                                          </p:val>
                                        </p:tav>
                                        <p:tav tm="100000">
                                          <p:val>
                                            <p:fltVal val="0"/>
                                          </p:val>
                                        </p:tav>
                                      </p:tavLst>
                                    </p:anim>
                                    <p:animEffect transition="in" filter="fade">
                                      <p:cBhvr>
                                        <p:cTn id="18" dur="500"/>
                                        <p:tgtEl>
                                          <p:spTgt spid="35533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5331">
                                            <p:txEl>
                                              <p:pRg st="0" end="0"/>
                                            </p:txEl>
                                          </p:spTgt>
                                        </p:tgtEl>
                                        <p:attrNameLst>
                                          <p:attrName>style.visibility</p:attrName>
                                        </p:attrNameLst>
                                      </p:cBhvr>
                                      <p:to>
                                        <p:strVal val="visible"/>
                                      </p:to>
                                    </p:set>
                                    <p:anim calcmode="lin" valueType="num">
                                      <p:cBhvr additive="base">
                                        <p:cTn id="23" dur="500" fill="hold"/>
                                        <p:tgtEl>
                                          <p:spTgt spid="3553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53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5331">
                                            <p:txEl>
                                              <p:pRg st="1" end="1"/>
                                            </p:txEl>
                                          </p:spTgt>
                                        </p:tgtEl>
                                        <p:attrNameLst>
                                          <p:attrName>style.visibility</p:attrName>
                                        </p:attrNameLst>
                                      </p:cBhvr>
                                      <p:to>
                                        <p:strVal val="visible"/>
                                      </p:to>
                                    </p:set>
                                    <p:anim calcmode="lin" valueType="num">
                                      <p:cBhvr additive="base">
                                        <p:cTn id="27" dur="500" fill="hold"/>
                                        <p:tgtEl>
                                          <p:spTgt spid="355331">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55331">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5331">
                                            <p:txEl>
                                              <p:pRg st="2" end="2"/>
                                            </p:txEl>
                                          </p:spTgt>
                                        </p:tgtEl>
                                        <p:attrNameLst>
                                          <p:attrName>style.visibility</p:attrName>
                                        </p:attrNameLst>
                                      </p:cBhvr>
                                      <p:to>
                                        <p:strVal val="visible"/>
                                      </p:to>
                                    </p:set>
                                    <p:anim calcmode="lin" valueType="num">
                                      <p:cBhvr additive="base">
                                        <p:cTn id="31" dur="500" fill="hold"/>
                                        <p:tgtEl>
                                          <p:spTgt spid="35533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5331">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5331">
                                            <p:txEl>
                                              <p:pRg st="3" end="3"/>
                                            </p:txEl>
                                          </p:spTgt>
                                        </p:tgtEl>
                                        <p:attrNameLst>
                                          <p:attrName>style.visibility</p:attrName>
                                        </p:attrNameLst>
                                      </p:cBhvr>
                                      <p:to>
                                        <p:strVal val="visible"/>
                                      </p:to>
                                    </p:set>
                                    <p:anim calcmode="lin" valueType="num">
                                      <p:cBhvr additive="base">
                                        <p:cTn id="35" dur="500" fill="hold"/>
                                        <p:tgtEl>
                                          <p:spTgt spid="355331">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55331">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5331">
                                            <p:txEl>
                                              <p:pRg st="4" end="4"/>
                                            </p:txEl>
                                          </p:spTgt>
                                        </p:tgtEl>
                                        <p:attrNameLst>
                                          <p:attrName>style.visibility</p:attrName>
                                        </p:attrNameLst>
                                      </p:cBhvr>
                                      <p:to>
                                        <p:strVal val="visible"/>
                                      </p:to>
                                    </p:set>
                                    <p:anim calcmode="lin" valueType="num">
                                      <p:cBhvr additive="base">
                                        <p:cTn id="39" dur="500" fill="hold"/>
                                        <p:tgtEl>
                                          <p:spTgt spid="355331">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55331">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5331">
                                            <p:txEl>
                                              <p:pRg st="5" end="5"/>
                                            </p:txEl>
                                          </p:spTgt>
                                        </p:tgtEl>
                                        <p:attrNameLst>
                                          <p:attrName>style.visibility</p:attrName>
                                        </p:attrNameLst>
                                      </p:cBhvr>
                                      <p:to>
                                        <p:strVal val="visible"/>
                                      </p:to>
                                    </p:set>
                                    <p:anim calcmode="lin" valueType="num">
                                      <p:cBhvr additive="base">
                                        <p:cTn id="43" dur="500" fill="hold"/>
                                        <p:tgtEl>
                                          <p:spTgt spid="35533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5331">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5331">
                                            <p:txEl>
                                              <p:pRg st="7" end="7"/>
                                            </p:txEl>
                                          </p:spTgt>
                                        </p:tgtEl>
                                        <p:attrNameLst>
                                          <p:attrName>style.visibility</p:attrName>
                                        </p:attrNameLst>
                                      </p:cBhvr>
                                      <p:to>
                                        <p:strVal val="visible"/>
                                      </p:to>
                                    </p:set>
                                    <p:anim calcmode="lin" valueType="num">
                                      <p:cBhvr additive="base">
                                        <p:cTn id="47" dur="500" fill="hold"/>
                                        <p:tgtEl>
                                          <p:spTgt spid="355331">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55331">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5331">
                                            <p:txEl>
                                              <p:pRg st="8" end="8"/>
                                            </p:txEl>
                                          </p:spTgt>
                                        </p:tgtEl>
                                        <p:attrNameLst>
                                          <p:attrName>style.visibility</p:attrName>
                                        </p:attrNameLst>
                                      </p:cBhvr>
                                      <p:to>
                                        <p:strVal val="visible"/>
                                      </p:to>
                                    </p:set>
                                    <p:anim calcmode="lin" valueType="num">
                                      <p:cBhvr additive="base">
                                        <p:cTn id="51" dur="500" fill="hold"/>
                                        <p:tgtEl>
                                          <p:spTgt spid="355331">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55331">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5331">
                                            <p:txEl>
                                              <p:pRg st="9" end="9"/>
                                            </p:txEl>
                                          </p:spTgt>
                                        </p:tgtEl>
                                        <p:attrNameLst>
                                          <p:attrName>style.visibility</p:attrName>
                                        </p:attrNameLst>
                                      </p:cBhvr>
                                      <p:to>
                                        <p:strVal val="visible"/>
                                      </p:to>
                                    </p:set>
                                    <p:anim calcmode="lin" valueType="num">
                                      <p:cBhvr additive="base">
                                        <p:cTn id="55" dur="500" fill="hold"/>
                                        <p:tgtEl>
                                          <p:spTgt spid="35533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5331">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5331">
                                            <p:txEl>
                                              <p:pRg st="10" end="10"/>
                                            </p:txEl>
                                          </p:spTgt>
                                        </p:tgtEl>
                                        <p:attrNameLst>
                                          <p:attrName>style.visibility</p:attrName>
                                        </p:attrNameLst>
                                      </p:cBhvr>
                                      <p:to>
                                        <p:strVal val="visible"/>
                                      </p:to>
                                    </p:set>
                                    <p:anim calcmode="lin" valueType="num">
                                      <p:cBhvr additive="base">
                                        <p:cTn id="59" dur="500" fill="hold"/>
                                        <p:tgtEl>
                                          <p:spTgt spid="355331">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5331">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5331">
                                            <p:txEl>
                                              <p:pRg st="11" end="11"/>
                                            </p:txEl>
                                          </p:spTgt>
                                        </p:tgtEl>
                                        <p:attrNameLst>
                                          <p:attrName>style.visibility</p:attrName>
                                        </p:attrNameLst>
                                      </p:cBhvr>
                                      <p:to>
                                        <p:strVal val="visible"/>
                                      </p:to>
                                    </p:set>
                                    <p:anim calcmode="lin" valueType="num">
                                      <p:cBhvr additive="base">
                                        <p:cTn id="63" dur="500" fill="hold"/>
                                        <p:tgtEl>
                                          <p:spTgt spid="355331">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553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allAtOnce"/>
      <p:bldP spid="355332" grpId="0" animBg="1"/>
      <p:bldP spid="3553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type is </a:t>
            </a:r>
            <a:endParaRPr lang="en-US" dirty="0" smtClean="0"/>
          </a:p>
          <a:p>
            <a:pPr lvl="1"/>
            <a:r>
              <a:rPr lang="en-US" dirty="0" smtClean="0"/>
              <a:t>a </a:t>
            </a:r>
            <a:r>
              <a:rPr lang="en-US" dirty="0"/>
              <a:t>collection of values </a:t>
            </a:r>
            <a:endParaRPr lang="en-US" dirty="0" smtClean="0"/>
          </a:p>
          <a:p>
            <a:pPr lvl="1"/>
            <a:r>
              <a:rPr lang="en-US" dirty="0" smtClean="0"/>
              <a:t>a </a:t>
            </a:r>
            <a:r>
              <a:rPr lang="en-US" dirty="0"/>
              <a:t>collection of operations on those values</a:t>
            </a:r>
          </a:p>
          <a:p>
            <a:r>
              <a:rPr lang="en-US" dirty="0" smtClean="0"/>
              <a:t>Java </a:t>
            </a:r>
            <a:r>
              <a:rPr lang="en-US" dirty="0" err="1" smtClean="0"/>
              <a:t>boolean</a:t>
            </a:r>
            <a:r>
              <a:rPr lang="en-US" dirty="0" smtClean="0"/>
              <a:t> </a:t>
            </a:r>
          </a:p>
          <a:p>
            <a:pPr lvl="1"/>
            <a:r>
              <a:rPr lang="en-US" dirty="0" smtClean="0"/>
              <a:t>VALUES: true</a:t>
            </a:r>
            <a:r>
              <a:rPr lang="en-US" dirty="0"/>
              <a:t>, </a:t>
            </a:r>
            <a:r>
              <a:rPr lang="en-US" dirty="0" smtClean="0"/>
              <a:t>false</a:t>
            </a:r>
          </a:p>
          <a:p>
            <a:pPr lvl="1"/>
            <a:r>
              <a:rPr lang="en-US" dirty="0" smtClean="0"/>
              <a:t>OPERATIONS: &amp;&amp;, ||, !, ==, &amp;, !, ^</a:t>
            </a:r>
            <a:endParaRPr lang="en-US" dirty="0"/>
          </a:p>
          <a:p>
            <a:r>
              <a:rPr lang="en-US" dirty="0" smtClean="0"/>
              <a:t>Java int </a:t>
            </a:r>
          </a:p>
          <a:p>
            <a:pPr lvl="1"/>
            <a:r>
              <a:rPr lang="en-US" dirty="0" smtClean="0"/>
              <a:t>VALUES: -2</a:t>
            </a:r>
            <a:r>
              <a:rPr lang="en-US" baseline="30000" dirty="0" smtClean="0"/>
              <a:t>31</a:t>
            </a:r>
            <a:r>
              <a:rPr lang="en-US" dirty="0" smtClean="0"/>
              <a:t>…,-</a:t>
            </a:r>
            <a:r>
              <a:rPr lang="en-US" dirty="0"/>
              <a:t>1,0,1</a:t>
            </a:r>
            <a:r>
              <a:rPr lang="en-US" dirty="0" smtClean="0"/>
              <a:t>,…</a:t>
            </a:r>
            <a:r>
              <a:rPr lang="en-US" dirty="0"/>
              <a:t> </a:t>
            </a:r>
            <a:r>
              <a:rPr lang="en-US" dirty="0" smtClean="0"/>
              <a:t>(2</a:t>
            </a:r>
            <a:r>
              <a:rPr lang="en-US" baseline="30000" dirty="0" smtClean="0"/>
              <a:t>31</a:t>
            </a:r>
            <a:r>
              <a:rPr lang="en-US" dirty="0" smtClean="0"/>
              <a:t>-1)</a:t>
            </a:r>
          </a:p>
          <a:p>
            <a:pPr lvl="1"/>
            <a:r>
              <a:rPr lang="en-US" dirty="0" smtClean="0"/>
              <a:t>OPERATIONS: +, -, *, /, %, &lt;, &gt;, &lt;=, ==, &gt;=</a:t>
            </a:r>
            <a:endParaRPr lang="en-US" dirty="0"/>
          </a:p>
          <a:p>
            <a:r>
              <a:rPr lang="en-US" dirty="0"/>
              <a:t>A type-system is a </a:t>
            </a:r>
            <a:r>
              <a:rPr lang="en-US" dirty="0" smtClean="0"/>
              <a:t>definition of all types supported by the language.  The type system defines the values </a:t>
            </a:r>
            <a:r>
              <a:rPr lang="en-US" dirty="0"/>
              <a:t>and the possible operations on those </a:t>
            </a:r>
            <a:r>
              <a:rPr lang="en-US" dirty="0" smtClean="0"/>
              <a:t>values for every type.</a:t>
            </a:r>
            <a:endParaRPr lang="en-US" dirty="0"/>
          </a:p>
          <a:p>
            <a:r>
              <a:rPr lang="en-US" dirty="0"/>
              <a:t>A type-error occurs when an operation is attempted on a value for which the operation is not defined</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999242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Comparison</a:t>
            </a:r>
          </a:p>
        </p:txBody>
      </p:sp>
      <p:graphicFrame>
        <p:nvGraphicFramePr>
          <p:cNvPr id="357417" name="Group 41"/>
          <p:cNvGraphicFramePr>
            <a:graphicFrameLocks noGrp="1"/>
          </p:cNvGraphicFramePr>
          <p:nvPr>
            <p:ph idx="1"/>
            <p:extLst>
              <p:ext uri="{D42A27DB-BD31-4B8C-83A1-F6EECF244321}">
                <p14:modId xmlns:p14="http://schemas.microsoft.com/office/powerpoint/2010/main" val="2840181030"/>
              </p:ext>
            </p:extLst>
          </p:nvPr>
        </p:nvGraphicFramePr>
        <p:xfrm>
          <a:off x="1069975" y="2120900"/>
          <a:ext cx="10058401" cy="3886201"/>
        </p:xfrm>
        <a:graphic>
          <a:graphicData uri="http://schemas.openxmlformats.org/drawingml/2006/table">
            <a:tbl>
              <a:tblPr/>
              <a:tblGrid>
                <a:gridCol w="3935896"/>
                <a:gridCol w="1749287"/>
                <a:gridCol w="1967948"/>
                <a:gridCol w="2405270"/>
              </a:tblGrid>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Operation</a:t>
                      </a:r>
                    </a:p>
                  </a:txBody>
                  <a:tcPr marL="131197" marR="1311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Java</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Times New Roman" pitchFamily="18" charset="0"/>
                        </a:rPr>
                        <a:t>VB.Net</a:t>
                      </a:r>
                      <a:endParaRPr kumimoji="0" lang="en-US" sz="2800" b="0" i="0" u="none" strike="noStrike" cap="none" normalizeH="0" baseline="0" dirty="0" smtClean="0">
                        <a:ln>
                          <a:noFill/>
                        </a:ln>
                        <a:solidFill>
                          <a:schemeClr val="tx1"/>
                        </a:solidFill>
                        <a:effectLst/>
                        <a:latin typeface="Times New Roman" pitchFamily="18" charset="0"/>
                      </a:endParaRP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Ada</a:t>
                      </a:r>
                    </a:p>
                  </a:txBody>
                  <a:tcPr marL="131197" marR="1311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r>
              <a:tr h="776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AND (non-short circuit)</a:t>
                      </a:r>
                    </a:p>
                  </a:txBody>
                  <a:tcPr marL="131197" marR="1311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&amp;</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And</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and</a:t>
                      </a:r>
                    </a:p>
                  </a:txBody>
                  <a:tcPr marL="131197" marR="1311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OR (non-short circuit)</a:t>
                      </a:r>
                    </a:p>
                  </a:txBody>
                  <a:tcPr marL="131197" marR="1311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Or</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or</a:t>
                      </a:r>
                    </a:p>
                  </a:txBody>
                  <a:tcPr marL="131197" marR="1311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776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AND (short circuit)</a:t>
                      </a:r>
                    </a:p>
                  </a:txBody>
                  <a:tcPr marL="131197" marR="1311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&amp;&amp;</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rPr>
                        <a:t>AndAlso</a:t>
                      </a:r>
                      <a:endParaRPr kumimoji="0" lang="en-US" sz="2000" b="0" i="0" u="none" strike="noStrike" cap="none" normalizeH="0" baseline="0" dirty="0" smtClean="0">
                        <a:ln>
                          <a:noFill/>
                        </a:ln>
                        <a:solidFill>
                          <a:schemeClr val="tx1"/>
                        </a:solidFill>
                        <a:effectLst/>
                        <a:latin typeface="Times New Roman" pitchFamily="18" charset="0"/>
                      </a:endParaRP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and then</a:t>
                      </a:r>
                    </a:p>
                  </a:txBody>
                  <a:tcPr marL="131197" marR="1311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OR (short circuit)</a:t>
                      </a:r>
                    </a:p>
                  </a:txBody>
                  <a:tcPr marL="131197" marR="1311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t>
                      </a: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rPr>
                        <a:t>OrElse</a:t>
                      </a:r>
                      <a:endParaRPr kumimoji="0" lang="en-US" sz="2000" b="0" i="0" u="none" strike="noStrike" cap="none" normalizeH="0" baseline="0" dirty="0" smtClean="0">
                        <a:ln>
                          <a:noFill/>
                        </a:ln>
                        <a:solidFill>
                          <a:schemeClr val="tx1"/>
                        </a:solidFill>
                        <a:effectLst/>
                        <a:latin typeface="Times New Roman" pitchFamily="18" charset="0"/>
                      </a:endParaRPr>
                    </a:p>
                  </a:txBody>
                  <a:tcPr marL="131197" marR="1311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or else</a:t>
                      </a:r>
                    </a:p>
                  </a:txBody>
                  <a:tcPr marL="131197" marR="1311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73318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Enumerated Types</a:t>
            </a:r>
          </a:p>
        </p:txBody>
      </p:sp>
      <p:sp>
        <p:nvSpPr>
          <p:cNvPr id="375811" name="Rectangle 3"/>
          <p:cNvSpPr>
            <a:spLocks noGrp="1" noChangeArrowheads="1"/>
          </p:cNvSpPr>
          <p:nvPr>
            <p:ph idx="1"/>
          </p:nvPr>
        </p:nvSpPr>
        <p:spPr/>
        <p:txBody>
          <a:bodyPr>
            <a:normAutofit/>
          </a:bodyPr>
          <a:lstStyle/>
          <a:p>
            <a:pPr eaLnBrk="1" hangingPunct="1">
              <a:lnSpc>
                <a:spcPct val="90000"/>
              </a:lnSpc>
            </a:pPr>
            <a:r>
              <a:rPr lang="en-US" sz="2800" dirty="0"/>
              <a:t>Enumerated type: an abstract data type, each of whose values take on exactly one of a finite set of identifiers chosen by the programmer. </a:t>
            </a:r>
          </a:p>
          <a:p>
            <a:pPr eaLnBrk="1" hangingPunct="1">
              <a:lnSpc>
                <a:spcPct val="90000"/>
              </a:lnSpc>
            </a:pPr>
            <a:r>
              <a:rPr lang="en-US" sz="2800" dirty="0"/>
              <a:t>Enumerated types are typically used for categorical variables which do not have any numerical order</a:t>
            </a:r>
            <a:r>
              <a:rPr lang="en-US" sz="2800" dirty="0" smtClean="0"/>
              <a:t>.</a:t>
            </a:r>
            <a:endParaRPr lang="en-US" sz="2800" dirty="0"/>
          </a:p>
          <a:p>
            <a:pPr eaLnBrk="1" hangingPunct="1">
              <a:lnSpc>
                <a:spcPct val="90000"/>
              </a:lnSpc>
            </a:pPr>
            <a:r>
              <a:rPr lang="en-US" sz="2800" dirty="0"/>
              <a:t>Enumerated types are often implemented using integers (each identifier has a distinct integer value).</a:t>
            </a:r>
          </a:p>
        </p:txBody>
      </p:sp>
      <p:sp>
        <p:nvSpPr>
          <p:cNvPr id="2" name="Slide Number Placeholder 1"/>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517490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5811">
                                            <p:txEl>
                                              <p:pRg st="0" end="0"/>
                                            </p:txEl>
                                          </p:spTgt>
                                        </p:tgtEl>
                                        <p:attrNameLst>
                                          <p:attrName>style.visibility</p:attrName>
                                        </p:attrNameLst>
                                      </p:cBhvr>
                                      <p:to>
                                        <p:strVal val="visible"/>
                                      </p:to>
                                    </p:set>
                                    <p:anim calcmode="lin" valueType="num">
                                      <p:cBhvr additive="base">
                                        <p:cTn id="7" dur="500" fill="hold"/>
                                        <p:tgtEl>
                                          <p:spTgt spid="375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5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5811">
                                            <p:txEl>
                                              <p:pRg st="1" end="1"/>
                                            </p:txEl>
                                          </p:spTgt>
                                        </p:tgtEl>
                                        <p:attrNameLst>
                                          <p:attrName>style.visibility</p:attrName>
                                        </p:attrNameLst>
                                      </p:cBhvr>
                                      <p:to>
                                        <p:strVal val="visible"/>
                                      </p:to>
                                    </p:set>
                                    <p:anim calcmode="lin" valueType="num">
                                      <p:cBhvr additive="base">
                                        <p:cTn id="13" dur="500" fill="hold"/>
                                        <p:tgtEl>
                                          <p:spTgt spid="3758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58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5811">
                                            <p:txEl>
                                              <p:pRg st="2" end="2"/>
                                            </p:txEl>
                                          </p:spTgt>
                                        </p:tgtEl>
                                        <p:attrNameLst>
                                          <p:attrName>style.visibility</p:attrName>
                                        </p:attrNameLst>
                                      </p:cBhvr>
                                      <p:to>
                                        <p:strVal val="visible"/>
                                      </p:to>
                                    </p:set>
                                    <p:anim calcmode="lin" valueType="num">
                                      <p:cBhvr additive="base">
                                        <p:cTn id="19" dur="500" fill="hold"/>
                                        <p:tgtEl>
                                          <p:spTgt spid="3758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58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Enumerated types : Example</a:t>
            </a:r>
            <a:endParaRPr lang="en-US" dirty="0"/>
          </a:p>
        </p:txBody>
      </p:sp>
      <p:sp>
        <p:nvSpPr>
          <p:cNvPr id="3" name="Content Placeholder 2"/>
          <p:cNvSpPr>
            <a:spLocks noGrp="1"/>
          </p:cNvSpPr>
          <p:nvPr>
            <p:ph idx="1"/>
          </p:nvPr>
        </p:nvSpPr>
        <p:spPr/>
        <p:txBody>
          <a:bodyPr>
            <a:normAutofit/>
          </a:bodyPr>
          <a:lstStyle/>
          <a:p>
            <a:r>
              <a:rPr lang="en-US" dirty="0" smtClean="0"/>
              <a:t>Problem:  Write Java code that </a:t>
            </a:r>
            <a:r>
              <a:rPr lang="en-US" dirty="0"/>
              <a:t>keeps track of four directions (north, south, east, west</a:t>
            </a:r>
            <a:r>
              <a:rPr lang="en-US" dirty="0" smtClean="0"/>
              <a:t>).  The code must model that notion that there are 4 and only 4 directions and that there is a direction type.</a:t>
            </a:r>
          </a:p>
          <a:p>
            <a:pPr marL="274320" lvl="1" indent="0">
              <a:buNone/>
            </a:pPr>
            <a:endParaRPr lang="en-US" dirty="0"/>
          </a:p>
          <a:p>
            <a:pPr lvl="2"/>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3005421"/>
            <a:ext cx="4326756" cy="3166779"/>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0270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err="1" smtClean="0"/>
              <a:t>EnumeratIONS</a:t>
            </a:r>
            <a:endParaRPr lang="en-US" dirty="0" smtClean="0"/>
          </a:p>
        </p:txBody>
      </p:sp>
      <p:sp>
        <p:nvSpPr>
          <p:cNvPr id="5" name="Content Placeholder 4"/>
          <p:cNvSpPr>
            <a:spLocks noGrp="1"/>
          </p:cNvSpPr>
          <p:nvPr>
            <p:ph sz="half" idx="1"/>
          </p:nvPr>
        </p:nvSpPr>
        <p:spPr/>
        <p:txBody>
          <a:bodyPr/>
          <a:lstStyle/>
          <a:p>
            <a:r>
              <a:rPr lang="en-US" dirty="0" smtClean="0"/>
              <a:t>Define an interface</a:t>
            </a:r>
          </a:p>
          <a:p>
            <a:pPr lvl="1"/>
            <a:r>
              <a:rPr lang="en-US" dirty="0" smtClean="0"/>
              <a:t>Four attributes</a:t>
            </a:r>
          </a:p>
          <a:p>
            <a:pPr lvl="1"/>
            <a:r>
              <a:rPr lang="en-US" dirty="0"/>
              <a:t>E</a:t>
            </a:r>
            <a:r>
              <a:rPr lang="en-US" dirty="0" smtClean="0"/>
              <a:t>ach final and public</a:t>
            </a:r>
          </a:p>
          <a:p>
            <a:r>
              <a:rPr lang="en-US" dirty="0" smtClean="0"/>
              <a:t>Does this meet our goals</a:t>
            </a:r>
          </a:p>
          <a:p>
            <a:pPr lvl="1"/>
            <a:r>
              <a:rPr lang="en-US" dirty="0" smtClean="0"/>
              <a:t>Exactly four directions?</a:t>
            </a:r>
          </a:p>
          <a:p>
            <a:pPr lvl="1"/>
            <a:r>
              <a:rPr lang="en-US" dirty="0" smtClean="0"/>
              <a:t>Direction is a data type?</a:t>
            </a:r>
            <a:endParaRPr lang="en-US" dirty="0"/>
          </a:p>
        </p:txBody>
      </p:sp>
      <p:sp>
        <p:nvSpPr>
          <p:cNvPr id="10" name="Content Placeholder 9"/>
          <p:cNvSpPr>
            <a:spLocks noGrp="1"/>
          </p:cNvSpPr>
          <p:nvPr>
            <p:ph sz="half" idx="2"/>
          </p:nvPr>
        </p:nvSpPr>
        <p:spPr/>
        <p:txBody>
          <a:bodyPr/>
          <a:lstStyle/>
          <a:p>
            <a:endParaRPr lang="en-US"/>
          </a:p>
        </p:txBody>
      </p:sp>
      <p:sp>
        <p:nvSpPr>
          <p:cNvPr id="316419" name="Text Box 3"/>
          <p:cNvSpPr txBox="1">
            <a:spLocks noChangeArrowheads="1"/>
          </p:cNvSpPr>
          <p:nvPr/>
        </p:nvSpPr>
        <p:spPr bwMode="auto">
          <a:xfrm>
            <a:off x="5051084" y="2093976"/>
            <a:ext cx="5638800" cy="4401205"/>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defTabSz="344488">
              <a:defRPr/>
            </a:pPr>
            <a:r>
              <a:rPr lang="en-US" sz="1400" b="1" dirty="0">
                <a:latin typeface="Courier New" pitchFamily="49" charset="0"/>
                <a:sym typeface="Symbol" pitchFamily="18" charset="2"/>
              </a:rPr>
              <a:t>interface </a:t>
            </a:r>
            <a:r>
              <a:rPr lang="en-US" sz="1400" b="1" dirty="0" err="1" smtClean="0">
                <a:latin typeface="Courier New" pitchFamily="49" charset="0"/>
                <a:sym typeface="Symbol" pitchFamily="18" charset="2"/>
              </a:rPr>
              <a:t>DirectionConstants</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public final </a:t>
            </a:r>
            <a:r>
              <a:rPr lang="en-US" sz="1400" b="1" dirty="0">
                <a:latin typeface="Courier New" pitchFamily="49" charset="0"/>
                <a:sym typeface="Symbol" pitchFamily="18" charset="2"/>
              </a:rPr>
              <a:t>static int </a:t>
            </a:r>
            <a:r>
              <a:rPr lang="en-US" sz="1400" b="1" dirty="0" smtClean="0">
                <a:latin typeface="Courier New" pitchFamily="49" charset="0"/>
                <a:sym typeface="Symbol" pitchFamily="18" charset="2"/>
              </a:rPr>
              <a:t>NORTH = </a:t>
            </a:r>
            <a:r>
              <a:rPr lang="en-US" sz="1400" b="1" dirty="0">
                <a:latin typeface="Courier New" pitchFamily="49" charset="0"/>
                <a:sym typeface="Symbol" pitchFamily="18" charset="2"/>
              </a:rPr>
              <a:t>0;</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public final </a:t>
            </a:r>
            <a:r>
              <a:rPr lang="en-US" sz="1400" b="1" dirty="0">
                <a:latin typeface="Courier New" pitchFamily="49" charset="0"/>
                <a:sym typeface="Symbol" pitchFamily="18" charset="2"/>
              </a:rPr>
              <a:t>static int </a:t>
            </a:r>
            <a:r>
              <a:rPr lang="en-US" sz="1400" b="1" dirty="0" smtClean="0">
                <a:latin typeface="Courier New" pitchFamily="49" charset="0"/>
                <a:sym typeface="Symbol" pitchFamily="18" charset="2"/>
              </a:rPr>
              <a:t>SOUTH </a:t>
            </a:r>
            <a:r>
              <a:rPr lang="en-US" sz="1400" b="1" dirty="0">
                <a:latin typeface="Courier New" pitchFamily="49" charset="0"/>
                <a:sym typeface="Symbol" pitchFamily="18" charset="2"/>
              </a:rPr>
              <a:t>= 1;</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public final </a:t>
            </a:r>
            <a:r>
              <a:rPr lang="en-US" sz="1400" b="1" dirty="0">
                <a:latin typeface="Courier New" pitchFamily="49" charset="0"/>
                <a:sym typeface="Symbol" pitchFamily="18" charset="2"/>
              </a:rPr>
              <a:t>static int </a:t>
            </a:r>
            <a:r>
              <a:rPr lang="en-US" sz="1400" b="1" dirty="0" smtClean="0">
                <a:latin typeface="Courier New" pitchFamily="49" charset="0"/>
                <a:sym typeface="Symbol" pitchFamily="18" charset="2"/>
              </a:rPr>
              <a:t>EAST </a:t>
            </a:r>
            <a:r>
              <a:rPr lang="en-US" sz="1400" b="1" dirty="0">
                <a:latin typeface="Courier New" pitchFamily="49" charset="0"/>
                <a:sym typeface="Symbol" pitchFamily="18" charset="2"/>
              </a:rPr>
              <a:t>= 2;</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public final </a:t>
            </a:r>
            <a:r>
              <a:rPr lang="en-US" sz="1400" b="1" dirty="0">
                <a:latin typeface="Courier New" pitchFamily="49" charset="0"/>
                <a:sym typeface="Symbol" pitchFamily="18" charset="2"/>
              </a:rPr>
              <a:t>static int </a:t>
            </a:r>
            <a:r>
              <a:rPr lang="en-US" sz="1400" b="1" dirty="0" smtClean="0">
                <a:latin typeface="Courier New" pitchFamily="49" charset="0"/>
                <a:sym typeface="Symbol" pitchFamily="18" charset="2"/>
              </a:rPr>
              <a:t>WEST </a:t>
            </a:r>
            <a:r>
              <a:rPr lang="en-US" sz="1400" b="1" dirty="0">
                <a:latin typeface="Courier New" pitchFamily="49" charset="0"/>
                <a:sym typeface="Symbol" pitchFamily="18" charset="2"/>
              </a:rPr>
              <a:t>= 3;</a:t>
            </a:r>
          </a:p>
          <a:p>
            <a:pPr marL="58738" defTabSz="344488">
              <a:defRPr/>
            </a:pPr>
            <a:r>
              <a:rPr lang="en-US" sz="1400" b="1" dirty="0">
                <a:latin typeface="Courier New" pitchFamily="49" charset="0"/>
                <a:sym typeface="Symbol" pitchFamily="18" charset="2"/>
              </a:rPr>
              <a:t>}</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public class </a:t>
            </a:r>
            <a:r>
              <a:rPr lang="en-US" sz="1400" b="1" dirty="0" err="1" smtClean="0">
                <a:latin typeface="Courier New" pitchFamily="49" charset="0"/>
                <a:sym typeface="Symbol" pitchFamily="18" charset="2"/>
              </a:rPr>
              <a:t>MovingObject</a:t>
            </a:r>
            <a:r>
              <a:rPr lang="en-US" sz="1400" b="1" dirty="0" smtClean="0">
                <a:latin typeface="Courier New" pitchFamily="49" charset="0"/>
                <a:sym typeface="Symbol" pitchFamily="18" charset="2"/>
              </a:rPr>
              <a:t> implements 												</a:t>
            </a:r>
            <a:r>
              <a:rPr lang="en-US" sz="1400" b="1" dirty="0" err="1" smtClean="0">
                <a:latin typeface="Courier New" pitchFamily="49" charset="0"/>
                <a:sym typeface="Symbol" pitchFamily="18" charset="2"/>
              </a:rPr>
              <a:t>DirectionConstants</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private </a:t>
            </a:r>
            <a:r>
              <a:rPr lang="en-US" sz="1400" b="1" dirty="0">
                <a:latin typeface="Courier New" pitchFamily="49" charset="0"/>
                <a:sym typeface="Symbol" pitchFamily="18" charset="2"/>
              </a:rPr>
              <a:t>double speed;</a:t>
            </a:r>
          </a:p>
          <a:p>
            <a:pPr marL="58738" defTabSz="344488">
              <a:defRPr/>
            </a:pPr>
            <a:r>
              <a:rPr lang="en-US" sz="1400" b="1" dirty="0" smtClean="0">
                <a:latin typeface="Courier New" pitchFamily="49" charset="0"/>
                <a:sym typeface="Symbol" pitchFamily="18" charset="2"/>
              </a:rPr>
              <a:t>	private int direction = NORTH;</a:t>
            </a:r>
            <a:endParaRPr lang="en-US" sz="1400" b="1" dirty="0">
              <a:latin typeface="Courier New" pitchFamily="49" charset="0"/>
              <a:sym typeface="Symbol" pitchFamily="18" charset="2"/>
            </a:endParaRP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a:latin typeface="Courier New" pitchFamily="49" charset="0"/>
                <a:sym typeface="Symbol" pitchFamily="18" charset="2"/>
              </a:rPr>
              <a:t>void </a:t>
            </a:r>
            <a:r>
              <a:rPr lang="en-US" sz="1400" b="1" dirty="0" err="1" smtClean="0">
                <a:latin typeface="Courier New" pitchFamily="49" charset="0"/>
                <a:sym typeface="Symbol" pitchFamily="18" charset="2"/>
              </a:rPr>
              <a:t>setDirection</a:t>
            </a:r>
            <a:r>
              <a:rPr lang="en-US" sz="1400" b="1" dirty="0" smtClean="0">
                <a:latin typeface="Courier New" pitchFamily="49" charset="0"/>
                <a:sym typeface="Symbol" pitchFamily="18" charset="2"/>
              </a:rPr>
              <a:t>(</a:t>
            </a:r>
            <a:r>
              <a:rPr lang="en-US" sz="1400" b="1" dirty="0" err="1" smtClean="0">
                <a:latin typeface="Courier New" pitchFamily="49" charset="0"/>
                <a:sym typeface="Symbol" pitchFamily="18" charset="2"/>
              </a:rPr>
              <a:t>int</a:t>
            </a:r>
            <a:r>
              <a:rPr lang="en-US" sz="1400" b="1" dirty="0" smtClean="0">
                <a:latin typeface="Courier New" pitchFamily="49" charset="0"/>
                <a:sym typeface="Symbol" pitchFamily="18" charset="2"/>
              </a:rPr>
              <a:t> direction</a:t>
            </a:r>
            <a:r>
              <a:rPr lang="en-US" sz="1400" b="1" dirty="0">
                <a:latin typeface="Courier New" pitchFamily="49" charset="0"/>
                <a:sym typeface="Symbol" pitchFamily="18" charset="2"/>
              </a:rPr>
              <a:t>) {</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err="1" smtClean="0">
                <a:latin typeface="Courier New" pitchFamily="49" charset="0"/>
                <a:sym typeface="Symbol" pitchFamily="18" charset="2"/>
              </a:rPr>
              <a:t>this.direction</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 direction;</a:t>
            </a:r>
          </a:p>
          <a:p>
            <a:pPr marL="58738" defTabSz="344488">
              <a:defRPr/>
            </a:pPr>
            <a:r>
              <a:rPr lang="en-US" sz="1400" b="1" dirty="0" smtClean="0">
                <a:latin typeface="Courier New" pitchFamily="49" charset="0"/>
                <a:sym typeface="Symbol" pitchFamily="18" charset="2"/>
              </a:rPr>
              <a:t>	}</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err="1">
                <a:latin typeface="Courier New" pitchFamily="49" charset="0"/>
                <a:sym typeface="Symbol" pitchFamily="18" charset="2"/>
              </a:rPr>
              <a:t>boolean</a:t>
            </a:r>
            <a:r>
              <a:rPr lang="en-US" sz="1400" b="1" dirty="0">
                <a:latin typeface="Courier New" pitchFamily="49" charset="0"/>
                <a:sym typeface="Symbol" pitchFamily="18" charset="2"/>
              </a:rPr>
              <a:t> </a:t>
            </a:r>
            <a:r>
              <a:rPr lang="en-US" sz="1400" b="1" dirty="0" err="1">
                <a:latin typeface="Courier New" pitchFamily="49" charset="0"/>
                <a:sym typeface="Symbol" pitchFamily="18" charset="2"/>
              </a:rPr>
              <a:t>isHeadedNorth</a:t>
            </a:r>
            <a:r>
              <a:rPr lang="en-US" sz="1400" b="1" dirty="0">
                <a:latin typeface="Courier New" pitchFamily="49" charset="0"/>
                <a:sym typeface="Symbol" pitchFamily="18" charset="2"/>
              </a:rPr>
              <a:t>() {</a:t>
            </a:r>
          </a:p>
          <a:p>
            <a:pPr marL="58738" defTabSz="344488">
              <a:defRPr/>
            </a:pPr>
            <a:r>
              <a:rPr lang="en-US" sz="1400" b="1" dirty="0" smtClean="0">
                <a:latin typeface="Courier New" pitchFamily="49" charset="0"/>
                <a:sym typeface="Symbol" pitchFamily="18" charset="2"/>
              </a:rPr>
              <a:t>		return </a:t>
            </a:r>
            <a:r>
              <a:rPr lang="en-US" sz="1400" b="1" dirty="0" err="1">
                <a:latin typeface="Courier New" pitchFamily="49" charset="0"/>
                <a:sym typeface="Symbol" pitchFamily="18" charset="2"/>
              </a:rPr>
              <a:t>this.direction</a:t>
            </a:r>
            <a:r>
              <a:rPr lang="en-US" sz="1400" b="1" dirty="0">
                <a:latin typeface="Courier New" pitchFamily="49" charset="0"/>
                <a:sym typeface="Symbol" pitchFamily="18" charset="2"/>
              </a:rPr>
              <a:t> == </a:t>
            </a:r>
            <a:r>
              <a:rPr lang="en-US" sz="1400" b="1" dirty="0" smtClean="0">
                <a:latin typeface="Courier New" pitchFamily="49" charset="0"/>
                <a:sym typeface="Symbol" pitchFamily="18" charset="2"/>
              </a:rPr>
              <a:t>SOUTH;</a:t>
            </a: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490" y="386999"/>
            <a:ext cx="2311394" cy="152552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0591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6419"/>
                                        </p:tgtEl>
                                        <p:attrNameLst>
                                          <p:attrName>style.visibility</p:attrName>
                                        </p:attrNameLst>
                                      </p:cBhvr>
                                      <p:to>
                                        <p:strVal val="visible"/>
                                      </p:to>
                                    </p:set>
                                    <p:animEffect transition="in" filter="fade">
                                      <p:cBhvr>
                                        <p:cTn id="7" dur="1000"/>
                                        <p:tgtEl>
                                          <p:spTgt spid="316419"/>
                                        </p:tgtEl>
                                      </p:cBhvr>
                                    </p:animEffect>
                                    <p:anim calcmode="lin" valueType="num">
                                      <p:cBhvr>
                                        <p:cTn id="8" dur="1000" fill="hold"/>
                                        <p:tgtEl>
                                          <p:spTgt spid="316419"/>
                                        </p:tgtEl>
                                        <p:attrNameLst>
                                          <p:attrName>ppt_x</p:attrName>
                                        </p:attrNameLst>
                                      </p:cBhvr>
                                      <p:tavLst>
                                        <p:tav tm="0">
                                          <p:val>
                                            <p:strVal val="#ppt_x"/>
                                          </p:val>
                                        </p:tav>
                                        <p:tav tm="100000">
                                          <p:val>
                                            <p:strVal val="#ppt_x"/>
                                          </p:val>
                                        </p:tav>
                                      </p:tavLst>
                                    </p:anim>
                                    <p:anim calcmode="lin" valueType="num">
                                      <p:cBhvr>
                                        <p:cTn id="9" dur="1000" fill="hold"/>
                                        <p:tgtEl>
                                          <p:spTgt spid="3164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err="1"/>
              <a:t>EnumeratIONS</a:t>
            </a:r>
            <a:endParaRPr lang="en-US" dirty="0" smtClean="0"/>
          </a:p>
        </p:txBody>
      </p:sp>
      <p:sp>
        <p:nvSpPr>
          <p:cNvPr id="5" name="Content Placeholder 4"/>
          <p:cNvSpPr>
            <a:spLocks noGrp="1"/>
          </p:cNvSpPr>
          <p:nvPr>
            <p:ph sz="half" idx="1"/>
          </p:nvPr>
        </p:nvSpPr>
        <p:spPr/>
        <p:txBody>
          <a:bodyPr/>
          <a:lstStyle/>
          <a:p>
            <a:r>
              <a:rPr lang="en-US" dirty="0" smtClean="0"/>
              <a:t>Define a class</a:t>
            </a:r>
          </a:p>
          <a:p>
            <a:pPr lvl="1"/>
            <a:r>
              <a:rPr lang="en-US" dirty="0"/>
              <a:t>F</a:t>
            </a:r>
            <a:r>
              <a:rPr lang="en-US" dirty="0" smtClean="0"/>
              <a:t>our attributes</a:t>
            </a:r>
          </a:p>
          <a:p>
            <a:pPr lvl="1"/>
            <a:r>
              <a:rPr lang="en-US" dirty="0"/>
              <a:t>E</a:t>
            </a:r>
            <a:r>
              <a:rPr lang="en-US" dirty="0" smtClean="0"/>
              <a:t>ach final and public</a:t>
            </a:r>
          </a:p>
          <a:p>
            <a:r>
              <a:rPr lang="en-US" dirty="0" smtClean="0"/>
              <a:t>Does this meet our goals</a:t>
            </a:r>
          </a:p>
          <a:p>
            <a:pPr lvl="1"/>
            <a:r>
              <a:rPr lang="en-US" dirty="0" smtClean="0"/>
              <a:t>Exactly four directions?</a:t>
            </a:r>
          </a:p>
          <a:p>
            <a:pPr lvl="1"/>
            <a:r>
              <a:rPr lang="en-US" dirty="0" smtClean="0"/>
              <a:t>Direction is a data type?</a:t>
            </a:r>
            <a:endParaRPr lang="en-US" dirty="0"/>
          </a:p>
        </p:txBody>
      </p:sp>
      <p:sp>
        <p:nvSpPr>
          <p:cNvPr id="316419" name="Text Box 3"/>
          <p:cNvSpPr txBox="1">
            <a:spLocks noChangeArrowheads="1"/>
          </p:cNvSpPr>
          <p:nvPr/>
        </p:nvSpPr>
        <p:spPr bwMode="auto">
          <a:xfrm>
            <a:off x="5153825" y="1289304"/>
            <a:ext cx="5638800" cy="4832092"/>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defTabSz="344488">
              <a:defRPr/>
            </a:pPr>
            <a:r>
              <a:rPr lang="en-US" sz="1400" b="1" dirty="0" smtClean="0">
                <a:latin typeface="Courier New" pitchFamily="49" charset="0"/>
                <a:sym typeface="Symbol" pitchFamily="18" charset="2"/>
              </a:rPr>
              <a:t>class Direction() { }</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interface </a:t>
            </a:r>
            <a:r>
              <a:rPr lang="en-US" sz="1400" b="1" dirty="0" err="1" smtClean="0">
                <a:latin typeface="Courier New" pitchFamily="49" charset="0"/>
                <a:sym typeface="Symbol" pitchFamily="18" charset="2"/>
              </a:rPr>
              <a:t>DirectionConstants</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a:t>
            </a:r>
          </a:p>
          <a:p>
            <a:pPr marL="58738" defTabSz="344488">
              <a:defRPr/>
            </a:pPr>
            <a:r>
              <a:rPr lang="en-US" sz="1400" b="1" dirty="0" smtClean="0">
                <a:latin typeface="Courier New" pitchFamily="49" charset="0"/>
                <a:sym typeface="Symbol" pitchFamily="18" charset="2"/>
              </a:rPr>
              <a:t>	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NORTH </a:t>
            </a: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static Direction SOUTH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EAST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WEST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public class </a:t>
            </a:r>
            <a:r>
              <a:rPr lang="en-US" sz="1400" b="1" dirty="0" err="1" smtClean="0">
                <a:latin typeface="Courier New" pitchFamily="49" charset="0"/>
                <a:sym typeface="Symbol" pitchFamily="18" charset="2"/>
              </a:rPr>
              <a:t>MovingObject</a:t>
            </a:r>
            <a:r>
              <a:rPr lang="en-US" sz="1400" b="1" dirty="0" smtClean="0">
                <a:latin typeface="Courier New" pitchFamily="49" charset="0"/>
                <a:sym typeface="Symbol" pitchFamily="18" charset="2"/>
              </a:rPr>
              <a:t> implements</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err="1" smtClean="0">
                <a:latin typeface="Courier New" pitchFamily="49" charset="0"/>
                <a:sym typeface="Symbol" pitchFamily="18" charset="2"/>
              </a:rPr>
              <a:t>DirectionConstants</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private </a:t>
            </a:r>
            <a:r>
              <a:rPr lang="en-US" sz="1400" b="1" dirty="0">
                <a:latin typeface="Courier New" pitchFamily="49" charset="0"/>
                <a:sym typeface="Symbol" pitchFamily="18" charset="2"/>
              </a:rPr>
              <a:t>double speed;</a:t>
            </a:r>
          </a:p>
          <a:p>
            <a:pPr marL="58738" defTabSz="344488">
              <a:defRPr/>
            </a:pPr>
            <a:r>
              <a:rPr lang="en-US" sz="1400" b="1" dirty="0" smtClean="0">
                <a:latin typeface="Courier New" pitchFamily="49" charset="0"/>
                <a:sym typeface="Symbol" pitchFamily="18" charset="2"/>
              </a:rPr>
              <a:t>	private Direction </a:t>
            </a:r>
            <a:r>
              <a:rPr lang="en-US" sz="1400" b="1" dirty="0" err="1" smtClean="0">
                <a:latin typeface="Courier New" pitchFamily="49" charset="0"/>
                <a:sym typeface="Symbol" pitchFamily="18" charset="2"/>
              </a:rPr>
              <a:t>direction</a:t>
            </a:r>
            <a:r>
              <a:rPr lang="en-US" sz="1400" b="1" dirty="0" smtClean="0">
                <a:latin typeface="Courier New" pitchFamily="49" charset="0"/>
                <a:sym typeface="Symbol" pitchFamily="18" charset="2"/>
              </a:rPr>
              <a:t> = NORTH;</a:t>
            </a:r>
            <a:endParaRPr lang="en-US" sz="1400" b="1" dirty="0">
              <a:latin typeface="Courier New" pitchFamily="49" charset="0"/>
              <a:sym typeface="Symbol" pitchFamily="18" charset="2"/>
            </a:endParaRP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a:latin typeface="Courier New" pitchFamily="49" charset="0"/>
                <a:sym typeface="Symbol" pitchFamily="18" charset="2"/>
              </a:rPr>
              <a:t>void </a:t>
            </a:r>
            <a:r>
              <a:rPr lang="en-US" sz="1400" b="1" dirty="0" err="1" smtClean="0">
                <a:latin typeface="Courier New" pitchFamily="49" charset="0"/>
                <a:sym typeface="Symbol" pitchFamily="18" charset="2"/>
              </a:rPr>
              <a:t>setDirection</a:t>
            </a:r>
            <a:r>
              <a:rPr lang="en-US" sz="1400" b="1" dirty="0" smtClean="0">
                <a:latin typeface="Courier New" pitchFamily="49" charset="0"/>
                <a:sym typeface="Symbol" pitchFamily="18" charset="2"/>
              </a:rPr>
              <a:t>(Direction direction</a:t>
            </a:r>
            <a:r>
              <a:rPr lang="en-US" sz="1400" b="1" dirty="0">
                <a:latin typeface="Courier New" pitchFamily="49" charset="0"/>
                <a:sym typeface="Symbol" pitchFamily="18" charset="2"/>
              </a:rPr>
              <a:t>) {</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err="1" smtClean="0">
                <a:latin typeface="Courier New" pitchFamily="49" charset="0"/>
                <a:sym typeface="Symbol" pitchFamily="18" charset="2"/>
              </a:rPr>
              <a:t>this.direction</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 direction;</a:t>
            </a:r>
          </a:p>
          <a:p>
            <a:pPr marL="58738" defTabSz="344488">
              <a:defRPr/>
            </a:pPr>
            <a:r>
              <a:rPr lang="en-US" sz="1400" b="1" dirty="0" smtClean="0">
                <a:latin typeface="Courier New" pitchFamily="49" charset="0"/>
                <a:sym typeface="Symbol" pitchFamily="18" charset="2"/>
              </a:rPr>
              <a:t>	}</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err="1">
                <a:latin typeface="Courier New" pitchFamily="49" charset="0"/>
                <a:sym typeface="Symbol" pitchFamily="18" charset="2"/>
              </a:rPr>
              <a:t>boolean</a:t>
            </a:r>
            <a:r>
              <a:rPr lang="en-US" sz="1400" b="1" dirty="0">
                <a:latin typeface="Courier New" pitchFamily="49" charset="0"/>
                <a:sym typeface="Symbol" pitchFamily="18" charset="2"/>
              </a:rPr>
              <a:t> </a:t>
            </a:r>
            <a:r>
              <a:rPr lang="en-US" sz="1400" b="1" dirty="0" err="1">
                <a:latin typeface="Courier New" pitchFamily="49" charset="0"/>
                <a:sym typeface="Symbol" pitchFamily="18" charset="2"/>
              </a:rPr>
              <a:t>isHeadedNorth</a:t>
            </a:r>
            <a:r>
              <a:rPr lang="en-US" sz="1400" b="1" dirty="0">
                <a:latin typeface="Courier New" pitchFamily="49" charset="0"/>
                <a:sym typeface="Symbol" pitchFamily="18" charset="2"/>
              </a:rPr>
              <a:t>() {</a:t>
            </a:r>
          </a:p>
          <a:p>
            <a:pPr marL="58738" defTabSz="344488">
              <a:defRPr/>
            </a:pPr>
            <a:r>
              <a:rPr lang="en-US" sz="1400" b="1" dirty="0" smtClean="0">
                <a:latin typeface="Courier New" pitchFamily="49" charset="0"/>
                <a:sym typeface="Symbol" pitchFamily="18" charset="2"/>
              </a:rPr>
              <a:t>		return </a:t>
            </a:r>
            <a:r>
              <a:rPr lang="en-US" sz="1400" b="1" dirty="0" err="1">
                <a:latin typeface="Courier New" pitchFamily="49" charset="0"/>
                <a:sym typeface="Symbol" pitchFamily="18" charset="2"/>
              </a:rPr>
              <a:t>this.direction</a:t>
            </a:r>
            <a:r>
              <a:rPr lang="en-US" sz="1400" b="1" dirty="0">
                <a:latin typeface="Courier New" pitchFamily="49" charset="0"/>
                <a:sym typeface="Symbol" pitchFamily="18" charset="2"/>
              </a:rPr>
              <a:t> == </a:t>
            </a:r>
            <a:r>
              <a:rPr lang="en-US" sz="1400" b="1" dirty="0" smtClean="0">
                <a:latin typeface="Courier New" pitchFamily="49" charset="0"/>
                <a:sym typeface="Symbol" pitchFamily="18" charset="2"/>
              </a:rPr>
              <a:t>NORTH;</a:t>
            </a: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4436566"/>
            <a:ext cx="2885703" cy="168633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902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6419"/>
                                        </p:tgtEl>
                                        <p:attrNameLst>
                                          <p:attrName>style.visibility</p:attrName>
                                        </p:attrNameLst>
                                      </p:cBhvr>
                                      <p:to>
                                        <p:strVal val="visible"/>
                                      </p:to>
                                    </p:set>
                                    <p:animEffect transition="in" filter="fade">
                                      <p:cBhvr>
                                        <p:cTn id="7" dur="1000"/>
                                        <p:tgtEl>
                                          <p:spTgt spid="316419"/>
                                        </p:tgtEl>
                                      </p:cBhvr>
                                    </p:animEffect>
                                    <p:anim calcmode="lin" valueType="num">
                                      <p:cBhvr>
                                        <p:cTn id="8" dur="1000" fill="hold"/>
                                        <p:tgtEl>
                                          <p:spTgt spid="316419"/>
                                        </p:tgtEl>
                                        <p:attrNameLst>
                                          <p:attrName>ppt_x</p:attrName>
                                        </p:attrNameLst>
                                      </p:cBhvr>
                                      <p:tavLst>
                                        <p:tav tm="0">
                                          <p:val>
                                            <p:strVal val="#ppt_x"/>
                                          </p:val>
                                        </p:tav>
                                        <p:tav tm="100000">
                                          <p:val>
                                            <p:strVal val="#ppt_x"/>
                                          </p:val>
                                        </p:tav>
                                      </p:tavLst>
                                    </p:anim>
                                    <p:anim calcmode="lin" valueType="num">
                                      <p:cBhvr>
                                        <p:cTn id="9" dur="1000" fill="hold"/>
                                        <p:tgtEl>
                                          <p:spTgt spid="3164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err="1"/>
              <a:t>EnumeratIONS</a:t>
            </a:r>
            <a:endParaRPr lang="en-US" dirty="0" smtClean="0"/>
          </a:p>
        </p:txBody>
      </p:sp>
      <p:sp>
        <p:nvSpPr>
          <p:cNvPr id="5" name="Content Placeholder 4"/>
          <p:cNvSpPr>
            <a:spLocks noGrp="1"/>
          </p:cNvSpPr>
          <p:nvPr>
            <p:ph sz="half" idx="1"/>
          </p:nvPr>
        </p:nvSpPr>
        <p:spPr/>
        <p:txBody>
          <a:bodyPr/>
          <a:lstStyle/>
          <a:p>
            <a:r>
              <a:rPr lang="en-US" dirty="0" smtClean="0"/>
              <a:t>Define a class</a:t>
            </a:r>
          </a:p>
          <a:p>
            <a:pPr lvl="1"/>
            <a:r>
              <a:rPr lang="en-US" dirty="0"/>
              <a:t>F</a:t>
            </a:r>
            <a:r>
              <a:rPr lang="en-US" dirty="0" smtClean="0"/>
              <a:t>our attributes</a:t>
            </a:r>
          </a:p>
          <a:p>
            <a:pPr lvl="1"/>
            <a:r>
              <a:rPr lang="en-US" dirty="0"/>
              <a:t>E</a:t>
            </a:r>
            <a:r>
              <a:rPr lang="en-US" dirty="0" smtClean="0"/>
              <a:t>ach final and public</a:t>
            </a:r>
          </a:p>
          <a:p>
            <a:r>
              <a:rPr lang="en-US" dirty="0" smtClean="0"/>
              <a:t>Does this meet our goals</a:t>
            </a:r>
          </a:p>
          <a:p>
            <a:pPr lvl="1"/>
            <a:r>
              <a:rPr lang="en-US" dirty="0" smtClean="0"/>
              <a:t>Exactly four directions?</a:t>
            </a:r>
          </a:p>
          <a:p>
            <a:pPr lvl="1"/>
            <a:r>
              <a:rPr lang="en-US" dirty="0" smtClean="0"/>
              <a:t>Direction is a data type?</a:t>
            </a:r>
            <a:endParaRPr lang="en-US" dirty="0"/>
          </a:p>
        </p:txBody>
      </p:sp>
      <p:sp>
        <p:nvSpPr>
          <p:cNvPr id="316419" name="Text Box 3"/>
          <p:cNvSpPr txBox="1">
            <a:spLocks noChangeArrowheads="1"/>
          </p:cNvSpPr>
          <p:nvPr/>
        </p:nvSpPr>
        <p:spPr bwMode="auto">
          <a:xfrm>
            <a:off x="5123002" y="1734864"/>
            <a:ext cx="5638800" cy="4616648"/>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defTabSz="344488">
              <a:defRPr/>
            </a:pPr>
            <a:r>
              <a:rPr lang="en-US" sz="1400" b="1" dirty="0" smtClean="0">
                <a:latin typeface="Courier New" pitchFamily="49" charset="0"/>
                <a:sym typeface="Symbol" pitchFamily="18" charset="2"/>
              </a:rPr>
              <a:t>public final class Direction {</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private Direction() { }</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NORTH </a:t>
            </a: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static Direction SOUTH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EAST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final </a:t>
            </a:r>
            <a:r>
              <a:rPr lang="en-US" sz="1400" b="1" dirty="0">
                <a:latin typeface="Courier New" pitchFamily="49" charset="0"/>
                <a:sym typeface="Symbol" pitchFamily="18" charset="2"/>
              </a:rPr>
              <a:t>static </a:t>
            </a:r>
            <a:r>
              <a:rPr lang="en-US" sz="1400" b="1" dirty="0" smtClean="0">
                <a:latin typeface="Courier New" pitchFamily="49" charset="0"/>
                <a:sym typeface="Symbol" pitchFamily="18" charset="2"/>
              </a:rPr>
              <a:t>Direction WEST = new Direction();</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public class </a:t>
            </a:r>
            <a:r>
              <a:rPr lang="en-US" sz="1400" b="1" dirty="0" err="1" smtClean="0">
                <a:latin typeface="Courier New" pitchFamily="49" charset="0"/>
                <a:sym typeface="Symbol" pitchFamily="18" charset="2"/>
              </a:rPr>
              <a:t>MovingObject</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private </a:t>
            </a:r>
            <a:r>
              <a:rPr lang="en-US" sz="1400" b="1" dirty="0">
                <a:latin typeface="Courier New" pitchFamily="49" charset="0"/>
                <a:sym typeface="Symbol" pitchFamily="18" charset="2"/>
              </a:rPr>
              <a:t>double speed;</a:t>
            </a:r>
          </a:p>
          <a:p>
            <a:pPr marL="58738" defTabSz="344488">
              <a:defRPr/>
            </a:pPr>
            <a:r>
              <a:rPr lang="en-US" sz="1400" b="1" dirty="0" smtClean="0">
                <a:latin typeface="Courier New" pitchFamily="49" charset="0"/>
                <a:sym typeface="Symbol" pitchFamily="18" charset="2"/>
              </a:rPr>
              <a:t>	private Direction </a:t>
            </a:r>
            <a:r>
              <a:rPr lang="en-US" sz="1400" b="1" dirty="0" err="1" smtClean="0">
                <a:latin typeface="Courier New" pitchFamily="49" charset="0"/>
                <a:sym typeface="Symbol" pitchFamily="18" charset="2"/>
              </a:rPr>
              <a:t>direction</a:t>
            </a:r>
            <a:r>
              <a:rPr lang="en-US" sz="1400" b="1" dirty="0" smtClean="0">
                <a:latin typeface="Courier New" pitchFamily="49" charset="0"/>
                <a:sym typeface="Symbol" pitchFamily="18" charset="2"/>
              </a:rPr>
              <a:t> = </a:t>
            </a:r>
            <a:r>
              <a:rPr lang="en-US" sz="1400" b="1" dirty="0" err="1" smtClean="0">
                <a:latin typeface="Courier New" pitchFamily="49" charset="0"/>
                <a:sym typeface="Symbol" pitchFamily="18" charset="2"/>
              </a:rPr>
              <a:t>Direction.NORTH</a:t>
            </a:r>
            <a:r>
              <a:rPr lang="en-US" sz="1400" b="1" dirty="0" smtClean="0">
                <a:latin typeface="Courier New" pitchFamily="49" charset="0"/>
                <a:sym typeface="Symbol" pitchFamily="18" charset="2"/>
              </a:rPr>
              <a:t>;</a:t>
            </a:r>
            <a:endParaRPr lang="en-US" sz="1400" b="1" dirty="0">
              <a:latin typeface="Courier New" pitchFamily="49" charset="0"/>
              <a:sym typeface="Symbol" pitchFamily="18" charset="2"/>
            </a:endParaRP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a:latin typeface="Courier New" pitchFamily="49" charset="0"/>
                <a:sym typeface="Symbol" pitchFamily="18" charset="2"/>
              </a:rPr>
              <a:t>void </a:t>
            </a:r>
            <a:r>
              <a:rPr lang="en-US" sz="1400" b="1" dirty="0" err="1" smtClean="0">
                <a:latin typeface="Courier New" pitchFamily="49" charset="0"/>
                <a:sym typeface="Symbol" pitchFamily="18" charset="2"/>
              </a:rPr>
              <a:t>setDirection</a:t>
            </a:r>
            <a:r>
              <a:rPr lang="en-US" sz="1400" b="1" dirty="0" smtClean="0">
                <a:latin typeface="Courier New" pitchFamily="49" charset="0"/>
                <a:sym typeface="Symbol" pitchFamily="18" charset="2"/>
              </a:rPr>
              <a:t>(Direction direction</a:t>
            </a:r>
            <a:r>
              <a:rPr lang="en-US" sz="1400" b="1" dirty="0">
                <a:latin typeface="Courier New" pitchFamily="49" charset="0"/>
                <a:sym typeface="Symbol" pitchFamily="18" charset="2"/>
              </a:rPr>
              <a:t>) {</a:t>
            </a:r>
          </a:p>
          <a:p>
            <a:pPr marL="58738" defTabSz="344488">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err="1" smtClean="0">
                <a:latin typeface="Courier New" pitchFamily="49" charset="0"/>
                <a:sym typeface="Symbol" pitchFamily="18" charset="2"/>
              </a:rPr>
              <a:t>this.direction</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 direction;</a:t>
            </a:r>
          </a:p>
          <a:p>
            <a:pPr marL="58738" defTabSz="344488">
              <a:defRPr/>
            </a:pPr>
            <a:r>
              <a:rPr lang="en-US" sz="1400" b="1" dirty="0" smtClean="0">
                <a:latin typeface="Courier New" pitchFamily="49" charset="0"/>
                <a:sym typeface="Symbol" pitchFamily="18" charset="2"/>
              </a:rPr>
              <a:t>	}</a:t>
            </a:r>
          </a:p>
          <a:p>
            <a:pPr marL="58738" defTabSz="344488">
              <a:defRPr/>
            </a:pP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public </a:t>
            </a:r>
            <a:r>
              <a:rPr lang="en-US" sz="1400" b="1" dirty="0" err="1">
                <a:latin typeface="Courier New" pitchFamily="49" charset="0"/>
                <a:sym typeface="Symbol" pitchFamily="18" charset="2"/>
              </a:rPr>
              <a:t>boolean</a:t>
            </a:r>
            <a:r>
              <a:rPr lang="en-US" sz="1400" b="1" dirty="0">
                <a:latin typeface="Courier New" pitchFamily="49" charset="0"/>
                <a:sym typeface="Symbol" pitchFamily="18" charset="2"/>
              </a:rPr>
              <a:t> </a:t>
            </a:r>
            <a:r>
              <a:rPr lang="en-US" sz="1400" b="1" dirty="0" err="1">
                <a:latin typeface="Courier New" pitchFamily="49" charset="0"/>
                <a:sym typeface="Symbol" pitchFamily="18" charset="2"/>
              </a:rPr>
              <a:t>isHeadedNorth</a:t>
            </a:r>
            <a:r>
              <a:rPr lang="en-US" sz="1400" b="1" dirty="0">
                <a:latin typeface="Courier New" pitchFamily="49" charset="0"/>
                <a:sym typeface="Symbol" pitchFamily="18" charset="2"/>
              </a:rPr>
              <a:t>() {</a:t>
            </a:r>
          </a:p>
          <a:p>
            <a:pPr marL="58738" defTabSz="344488">
              <a:defRPr/>
            </a:pPr>
            <a:r>
              <a:rPr lang="en-US" sz="1400" b="1" dirty="0" smtClean="0">
                <a:latin typeface="Courier New" pitchFamily="49" charset="0"/>
                <a:sym typeface="Symbol" pitchFamily="18" charset="2"/>
              </a:rPr>
              <a:t>		return </a:t>
            </a:r>
            <a:r>
              <a:rPr lang="en-US" sz="1400" b="1" dirty="0" err="1">
                <a:latin typeface="Courier New" pitchFamily="49" charset="0"/>
                <a:sym typeface="Symbol" pitchFamily="18" charset="2"/>
              </a:rPr>
              <a:t>this.direction</a:t>
            </a:r>
            <a:r>
              <a:rPr lang="en-US" sz="1400" b="1" dirty="0">
                <a:latin typeface="Courier New" pitchFamily="49" charset="0"/>
                <a:sym typeface="Symbol" pitchFamily="18" charset="2"/>
              </a:rPr>
              <a:t> == </a:t>
            </a:r>
            <a:r>
              <a:rPr lang="en-US" sz="1400" b="1" dirty="0" err="1" smtClean="0">
                <a:latin typeface="Courier New" pitchFamily="49" charset="0"/>
                <a:sym typeface="Symbol" pitchFamily="18" charset="2"/>
              </a:rPr>
              <a:t>Direction.NORTH</a:t>
            </a:r>
            <a:r>
              <a:rPr lang="en-US" sz="1400" b="1" dirty="0" smtClean="0">
                <a:latin typeface="Courier New" pitchFamily="49" charset="0"/>
                <a:sym typeface="Symbol" pitchFamily="18" charset="2"/>
              </a:rPr>
              <a:t>;</a:t>
            </a:r>
            <a:endParaRPr lang="en-US" sz="1400" b="1" dirty="0">
              <a:latin typeface="Courier New" pitchFamily="49" charset="0"/>
              <a:sym typeface="Symbol" pitchFamily="18" charset="2"/>
            </a:endParaRPr>
          </a:p>
          <a:p>
            <a:pPr marL="58738" defTabSz="344488">
              <a:defRPr/>
            </a:pPr>
            <a:r>
              <a:rPr lang="en-US" sz="1400" b="1" dirty="0" smtClean="0">
                <a:latin typeface="Courier New" pitchFamily="49" charset="0"/>
                <a:sym typeface="Symbol" pitchFamily="18" charset="2"/>
              </a:rPr>
              <a:t>	}</a:t>
            </a:r>
            <a:endParaRPr lang="en-US" sz="1400" b="1" dirty="0">
              <a:latin typeface="Courier New" pitchFamily="49" charset="0"/>
              <a:sym typeface="Symbol" pitchFamily="18" charset="2"/>
            </a:endParaRPr>
          </a:p>
          <a:p>
            <a:pPr marL="58738" defTabSz="344488">
              <a:defRPr/>
            </a:pPr>
            <a:r>
              <a:rPr lang="en-US" sz="1400" b="1" dirty="0">
                <a:latin typeface="Courier New" pitchFamily="49" charset="0"/>
                <a:sym typeface="Symbol" pitchFamily="18" charset="2"/>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4330241"/>
            <a:ext cx="3029541" cy="20212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508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6419"/>
                                        </p:tgtEl>
                                        <p:attrNameLst>
                                          <p:attrName>style.visibility</p:attrName>
                                        </p:attrNameLst>
                                      </p:cBhvr>
                                      <p:to>
                                        <p:strVal val="visible"/>
                                      </p:to>
                                    </p:set>
                                    <p:animEffect transition="in" filter="fade">
                                      <p:cBhvr>
                                        <p:cTn id="7" dur="1000"/>
                                        <p:tgtEl>
                                          <p:spTgt spid="316419"/>
                                        </p:tgtEl>
                                      </p:cBhvr>
                                    </p:animEffect>
                                    <p:anim calcmode="lin" valueType="num">
                                      <p:cBhvr>
                                        <p:cTn id="8" dur="1000" fill="hold"/>
                                        <p:tgtEl>
                                          <p:spTgt spid="316419"/>
                                        </p:tgtEl>
                                        <p:attrNameLst>
                                          <p:attrName>ppt_x</p:attrName>
                                        </p:attrNameLst>
                                      </p:cBhvr>
                                      <p:tavLst>
                                        <p:tav tm="0">
                                          <p:val>
                                            <p:strVal val="#ppt_x"/>
                                          </p:val>
                                        </p:tav>
                                        <p:tav tm="100000">
                                          <p:val>
                                            <p:strVal val="#ppt_x"/>
                                          </p:val>
                                        </p:tav>
                                      </p:tavLst>
                                    </p:anim>
                                    <p:anim calcmode="lin" valueType="num">
                                      <p:cBhvr>
                                        <p:cTn id="9" dur="1000" fill="hold"/>
                                        <p:tgtEl>
                                          <p:spTgt spid="3164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Enumerations</a:t>
            </a:r>
          </a:p>
        </p:txBody>
      </p:sp>
      <p:sp>
        <p:nvSpPr>
          <p:cNvPr id="322563" name="Rectangle 3"/>
          <p:cNvSpPr>
            <a:spLocks noGrp="1" noChangeArrowheads="1"/>
          </p:cNvSpPr>
          <p:nvPr>
            <p:ph idx="1"/>
          </p:nvPr>
        </p:nvSpPr>
        <p:spPr/>
        <p:txBody>
          <a:bodyPr>
            <a:normAutofit/>
          </a:bodyPr>
          <a:lstStyle/>
          <a:p>
            <a:pPr eaLnBrk="1" hangingPunct="1">
              <a:lnSpc>
                <a:spcPct val="80000"/>
              </a:lnSpc>
            </a:pPr>
            <a:r>
              <a:rPr lang="en-US" sz="2800" dirty="0"/>
              <a:t>An enumerated type </a:t>
            </a:r>
            <a:r>
              <a:rPr lang="en-US" sz="2800" dirty="0" smtClean="0"/>
              <a:t>defines </a:t>
            </a:r>
          </a:p>
          <a:p>
            <a:pPr lvl="1">
              <a:lnSpc>
                <a:spcPct val="80000"/>
              </a:lnSpc>
            </a:pPr>
            <a:r>
              <a:rPr lang="en-US" sz="2600" dirty="0"/>
              <a:t>A</a:t>
            </a:r>
            <a:r>
              <a:rPr lang="en-US" sz="2600" dirty="0" smtClean="0"/>
              <a:t> </a:t>
            </a:r>
            <a:r>
              <a:rPr lang="en-US" sz="2600" dirty="0"/>
              <a:t>type </a:t>
            </a:r>
            <a:endParaRPr lang="en-US" sz="2600" dirty="0" smtClean="0"/>
          </a:p>
          <a:p>
            <a:pPr lvl="1">
              <a:lnSpc>
                <a:spcPct val="80000"/>
              </a:lnSpc>
            </a:pPr>
            <a:r>
              <a:rPr lang="en-US" sz="2600" dirty="0" smtClean="0"/>
              <a:t>Allowed </a:t>
            </a:r>
            <a:r>
              <a:rPr lang="en-US" sz="2600" dirty="0"/>
              <a:t>instances of that type</a:t>
            </a:r>
          </a:p>
          <a:p>
            <a:pPr eaLnBrk="1" hangingPunct="1">
              <a:lnSpc>
                <a:spcPct val="80000"/>
              </a:lnSpc>
            </a:pPr>
            <a:r>
              <a:rPr lang="en-US" sz="2800" dirty="0"/>
              <a:t>Supported by C, Java and many others</a:t>
            </a:r>
          </a:p>
        </p:txBody>
      </p:sp>
      <p:sp>
        <p:nvSpPr>
          <p:cNvPr id="322564" name="Text Box 4"/>
          <p:cNvSpPr txBox="1">
            <a:spLocks noChangeArrowheads="1"/>
          </p:cNvSpPr>
          <p:nvPr/>
        </p:nvSpPr>
        <p:spPr bwMode="auto">
          <a:xfrm>
            <a:off x="2136648" y="4146804"/>
            <a:ext cx="7924800" cy="923330"/>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a:defRPr/>
            </a:pPr>
            <a:r>
              <a:rPr lang="en-US" b="1" dirty="0" err="1">
                <a:latin typeface="Courier New" pitchFamily="49" charset="0"/>
                <a:sym typeface="Symbol" pitchFamily="18" charset="2"/>
              </a:rPr>
              <a:t>enum</a:t>
            </a:r>
            <a:r>
              <a:rPr lang="en-US" b="1" dirty="0">
                <a:latin typeface="Courier New" pitchFamily="49" charset="0"/>
                <a:sym typeface="Symbol" pitchFamily="18" charset="2"/>
              </a:rPr>
              <a:t> Direction </a:t>
            </a:r>
            <a:r>
              <a:rPr lang="en-US" b="1" dirty="0" smtClean="0">
                <a:latin typeface="Courier New" pitchFamily="49" charset="0"/>
                <a:sym typeface="Symbol" pitchFamily="18" charset="2"/>
              </a:rPr>
              <a:t>{NORTH, SOUTH, EAST, WEST};</a:t>
            </a:r>
            <a:endParaRPr lang="en-US" b="1" dirty="0">
              <a:latin typeface="Courier New" pitchFamily="49" charset="0"/>
              <a:sym typeface="Symbol" pitchFamily="18" charset="2"/>
            </a:endParaRPr>
          </a:p>
          <a:p>
            <a:pPr marL="58738">
              <a:defRPr/>
            </a:pPr>
            <a:endParaRPr lang="en-US" b="1" dirty="0">
              <a:latin typeface="Courier New" pitchFamily="49" charset="0"/>
              <a:sym typeface="Symbol" pitchFamily="18" charset="2"/>
            </a:endParaRPr>
          </a:p>
          <a:p>
            <a:pPr marL="58738">
              <a:defRPr/>
            </a:pPr>
            <a:r>
              <a:rPr lang="en-US" b="1" dirty="0">
                <a:latin typeface="Courier New" pitchFamily="49" charset="0"/>
                <a:sym typeface="Symbol" pitchFamily="18" charset="2"/>
              </a:rPr>
              <a:t>Direction d = </a:t>
            </a:r>
            <a:r>
              <a:rPr lang="en-US" b="1" dirty="0" err="1" smtClean="0">
                <a:latin typeface="Courier New" pitchFamily="49" charset="0"/>
                <a:sym typeface="Symbol" pitchFamily="18" charset="2"/>
              </a:rPr>
              <a:t>Direction.NORTH</a:t>
            </a:r>
            <a:r>
              <a:rPr lang="en-US" b="1" dirty="0" smtClean="0">
                <a:latin typeface="Courier New" pitchFamily="49" charset="0"/>
                <a:sym typeface="Symbol" pitchFamily="18" charset="2"/>
              </a:rPr>
              <a:t>;</a:t>
            </a:r>
            <a:endParaRPr lang="en-US" b="1" dirty="0">
              <a:latin typeface="Courier New" pitchFamily="49" charset="0"/>
              <a:sym typeface="Symbol" pitchFamily="18" charset="2"/>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178794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2563">
                                            <p:txEl>
                                              <p:pRg st="0" end="0"/>
                                            </p:txEl>
                                          </p:spTgt>
                                        </p:tgtEl>
                                        <p:attrNameLst>
                                          <p:attrName>style.visibility</p:attrName>
                                        </p:attrNameLst>
                                      </p:cBhvr>
                                      <p:to>
                                        <p:strVal val="visible"/>
                                      </p:to>
                                    </p:set>
                                    <p:anim calcmode="lin" valueType="num">
                                      <p:cBhvr additive="base">
                                        <p:cTn id="7" dur="500" fill="hold"/>
                                        <p:tgtEl>
                                          <p:spTgt spid="322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25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2563">
                                            <p:txEl>
                                              <p:pRg st="1" end="1"/>
                                            </p:txEl>
                                          </p:spTgt>
                                        </p:tgtEl>
                                        <p:attrNameLst>
                                          <p:attrName>style.visibility</p:attrName>
                                        </p:attrNameLst>
                                      </p:cBhvr>
                                      <p:to>
                                        <p:strVal val="visible"/>
                                      </p:to>
                                    </p:set>
                                    <p:anim calcmode="lin" valueType="num">
                                      <p:cBhvr additive="base">
                                        <p:cTn id="11" dur="500" fill="hold"/>
                                        <p:tgtEl>
                                          <p:spTgt spid="3225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256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2563">
                                            <p:txEl>
                                              <p:pRg st="2" end="2"/>
                                            </p:txEl>
                                          </p:spTgt>
                                        </p:tgtEl>
                                        <p:attrNameLst>
                                          <p:attrName>style.visibility</p:attrName>
                                        </p:attrNameLst>
                                      </p:cBhvr>
                                      <p:to>
                                        <p:strVal val="visible"/>
                                      </p:to>
                                    </p:set>
                                    <p:anim calcmode="lin" valueType="num">
                                      <p:cBhvr additive="base">
                                        <p:cTn id="15" dur="500" fill="hold"/>
                                        <p:tgtEl>
                                          <p:spTgt spid="32256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2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2563">
                                            <p:txEl>
                                              <p:pRg st="3" end="3"/>
                                            </p:txEl>
                                          </p:spTgt>
                                        </p:tgtEl>
                                        <p:attrNameLst>
                                          <p:attrName>style.visibility</p:attrName>
                                        </p:attrNameLst>
                                      </p:cBhvr>
                                      <p:to>
                                        <p:strVal val="visible"/>
                                      </p:to>
                                    </p:set>
                                    <p:anim calcmode="lin" valueType="num">
                                      <p:cBhvr additive="base">
                                        <p:cTn id="21" dur="500" fill="hold"/>
                                        <p:tgtEl>
                                          <p:spTgt spid="32256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2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322564"/>
                                        </p:tgtEl>
                                        <p:attrNameLst>
                                          <p:attrName>style.visibility</p:attrName>
                                        </p:attrNameLst>
                                      </p:cBhvr>
                                      <p:to>
                                        <p:strVal val="visible"/>
                                      </p:to>
                                    </p:set>
                                    <p:animEffect transition="in" filter="fade">
                                      <p:cBhvr>
                                        <p:cTn id="27" dur="1000"/>
                                        <p:tgtEl>
                                          <p:spTgt spid="322564"/>
                                        </p:tgtEl>
                                      </p:cBhvr>
                                    </p:animEffect>
                                    <p:anim calcmode="lin" valueType="num">
                                      <p:cBhvr>
                                        <p:cTn id="28" dur="1000" fill="hold"/>
                                        <p:tgtEl>
                                          <p:spTgt spid="322564"/>
                                        </p:tgtEl>
                                        <p:attrNameLst>
                                          <p:attrName>ppt_x</p:attrName>
                                        </p:attrNameLst>
                                      </p:cBhvr>
                                      <p:tavLst>
                                        <p:tav tm="0">
                                          <p:val>
                                            <p:strVal val="#ppt_x"/>
                                          </p:val>
                                        </p:tav>
                                        <p:tav tm="100000">
                                          <p:val>
                                            <p:strVal val="#ppt_x"/>
                                          </p:val>
                                        </p:tav>
                                      </p:tavLst>
                                    </p:anim>
                                    <p:anim calcmode="lin" valueType="num">
                                      <p:cBhvr>
                                        <p:cTn id="29" dur="1000" fill="hold"/>
                                        <p:tgtEl>
                                          <p:spTgt spid="3225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p:bldP spid="3225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Enumerations</a:t>
            </a:r>
          </a:p>
        </p:txBody>
      </p:sp>
      <p:sp>
        <p:nvSpPr>
          <p:cNvPr id="324611" name="Rectangle 3"/>
          <p:cNvSpPr>
            <a:spLocks noGrp="1" noChangeArrowheads="1"/>
          </p:cNvSpPr>
          <p:nvPr>
            <p:ph idx="1"/>
          </p:nvPr>
        </p:nvSpPr>
        <p:spPr/>
        <p:txBody>
          <a:bodyPr>
            <a:normAutofit/>
          </a:bodyPr>
          <a:lstStyle/>
          <a:p>
            <a:pPr eaLnBrk="1" hangingPunct="1">
              <a:lnSpc>
                <a:spcPct val="80000"/>
              </a:lnSpc>
            </a:pPr>
            <a:r>
              <a:rPr lang="en-US" sz="2800"/>
              <a:t>In Java, enumerations possess two methods</a:t>
            </a:r>
          </a:p>
          <a:p>
            <a:pPr lvl="1" eaLnBrk="1" hangingPunct="1">
              <a:lnSpc>
                <a:spcPct val="80000"/>
              </a:lnSpc>
            </a:pPr>
            <a:r>
              <a:rPr lang="en-US" sz="2400"/>
              <a:t>Ordinal returns the numeric index of the enumerated value</a:t>
            </a:r>
          </a:p>
          <a:p>
            <a:pPr lvl="1" eaLnBrk="1" hangingPunct="1">
              <a:lnSpc>
                <a:spcPct val="80000"/>
              </a:lnSpc>
            </a:pPr>
            <a:r>
              <a:rPr lang="en-US" sz="2400"/>
              <a:t>Name returns the name of the instance as a String</a:t>
            </a:r>
          </a:p>
        </p:txBody>
      </p:sp>
      <p:sp>
        <p:nvSpPr>
          <p:cNvPr id="324612" name="Text Box 4"/>
          <p:cNvSpPr txBox="1">
            <a:spLocks noChangeArrowheads="1"/>
          </p:cNvSpPr>
          <p:nvPr/>
        </p:nvSpPr>
        <p:spPr bwMode="auto">
          <a:xfrm>
            <a:off x="2133600" y="3657600"/>
            <a:ext cx="7924800" cy="1754326"/>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marL="58738">
              <a:defRPr b="1">
                <a:latin typeface="Courier New" pitchFamily="49" charset="0"/>
              </a:defRPr>
            </a:lvl1pPr>
          </a:lstStyle>
          <a:p>
            <a:r>
              <a:rPr lang="en-US" dirty="0" err="1">
                <a:sym typeface="Symbol" pitchFamily="18" charset="2"/>
              </a:rPr>
              <a:t>enum</a:t>
            </a:r>
            <a:r>
              <a:rPr lang="en-US" dirty="0">
                <a:sym typeface="Symbol" pitchFamily="18" charset="2"/>
              </a:rPr>
              <a:t> Direction </a:t>
            </a:r>
            <a:r>
              <a:rPr lang="en-US" dirty="0" smtClean="0">
                <a:sym typeface="Symbol" pitchFamily="18" charset="2"/>
              </a:rPr>
              <a:t>{NORTH, SOUTH, EAST, WEST};</a:t>
            </a:r>
            <a:endParaRPr lang="en-US" dirty="0">
              <a:sym typeface="Symbol" pitchFamily="18" charset="2"/>
            </a:endParaRPr>
          </a:p>
          <a:p>
            <a:endParaRPr lang="en-US" dirty="0">
              <a:sym typeface="Symbol" pitchFamily="18" charset="2"/>
            </a:endParaRPr>
          </a:p>
          <a:p>
            <a:r>
              <a:rPr lang="en-US" dirty="0">
                <a:sym typeface="Symbol" pitchFamily="18" charset="2"/>
              </a:rPr>
              <a:t>Direction d = </a:t>
            </a:r>
            <a:r>
              <a:rPr lang="en-US" dirty="0" err="1" smtClean="0">
                <a:sym typeface="Symbol" pitchFamily="18" charset="2"/>
              </a:rPr>
              <a:t>Direction.NORTH</a:t>
            </a:r>
            <a:r>
              <a:rPr lang="en-US" dirty="0" smtClean="0">
                <a:sym typeface="Symbol" pitchFamily="18" charset="2"/>
              </a:rPr>
              <a:t>;</a:t>
            </a:r>
            <a:endParaRPr lang="en-US" dirty="0">
              <a:sym typeface="Symbol" pitchFamily="18" charset="2"/>
            </a:endParaRPr>
          </a:p>
          <a:p>
            <a:endParaRPr lang="en-US" dirty="0">
              <a:sym typeface="Symbol" pitchFamily="18" charset="2"/>
            </a:endParaRPr>
          </a:p>
          <a:p>
            <a:r>
              <a:rPr lang="en-US" dirty="0">
                <a:sym typeface="Symbol" pitchFamily="18" charset="2"/>
              </a:rPr>
              <a:t>int x = </a:t>
            </a:r>
            <a:r>
              <a:rPr lang="en-US" dirty="0" err="1">
                <a:sym typeface="Symbol" pitchFamily="18" charset="2"/>
              </a:rPr>
              <a:t>d.ordinal</a:t>
            </a:r>
            <a:r>
              <a:rPr lang="en-US" dirty="0">
                <a:sym typeface="Symbol" pitchFamily="18" charset="2"/>
              </a:rPr>
              <a:t>();</a:t>
            </a:r>
          </a:p>
          <a:p>
            <a:r>
              <a:rPr lang="en-US" dirty="0">
                <a:sym typeface="Symbol" pitchFamily="18" charset="2"/>
              </a:rPr>
              <a:t>String name = d.name();</a:t>
            </a:r>
          </a:p>
        </p:txBody>
      </p:sp>
      <p:sp>
        <p:nvSpPr>
          <p:cNvPr id="2" name="Slide Number Placeholder 1"/>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876940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 calcmode="lin" valueType="num">
                                      <p:cBhvr additive="base">
                                        <p:cTn id="7" dur="500" fill="hold"/>
                                        <p:tgtEl>
                                          <p:spTgt spid="324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6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11">
                                            <p:txEl>
                                              <p:pRg st="1" end="1"/>
                                            </p:txEl>
                                          </p:spTgt>
                                        </p:tgtEl>
                                        <p:attrNameLst>
                                          <p:attrName>style.visibility</p:attrName>
                                        </p:attrNameLst>
                                      </p:cBhvr>
                                      <p:to>
                                        <p:strVal val="visible"/>
                                      </p:to>
                                    </p:set>
                                    <p:anim calcmode="lin" valueType="num">
                                      <p:cBhvr additive="base">
                                        <p:cTn id="11" dur="500" fill="hold"/>
                                        <p:tgtEl>
                                          <p:spTgt spid="3246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46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11">
                                            <p:txEl>
                                              <p:pRg st="2" end="2"/>
                                            </p:txEl>
                                          </p:spTgt>
                                        </p:tgtEl>
                                        <p:attrNameLst>
                                          <p:attrName>style.visibility</p:attrName>
                                        </p:attrNameLst>
                                      </p:cBhvr>
                                      <p:to>
                                        <p:strVal val="visible"/>
                                      </p:to>
                                    </p:set>
                                    <p:anim calcmode="lin" valueType="num">
                                      <p:cBhvr additive="base">
                                        <p:cTn id="15" dur="500" fill="hold"/>
                                        <p:tgtEl>
                                          <p:spTgt spid="3246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4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24612"/>
                                        </p:tgtEl>
                                        <p:attrNameLst>
                                          <p:attrName>style.visibility</p:attrName>
                                        </p:attrNameLst>
                                      </p:cBhvr>
                                      <p:to>
                                        <p:strVal val="visible"/>
                                      </p:to>
                                    </p:set>
                                    <p:animEffect transition="in" filter="fade">
                                      <p:cBhvr>
                                        <p:cTn id="21" dur="1000"/>
                                        <p:tgtEl>
                                          <p:spTgt spid="324612"/>
                                        </p:tgtEl>
                                      </p:cBhvr>
                                    </p:animEffect>
                                    <p:anim calcmode="lin" valueType="num">
                                      <p:cBhvr>
                                        <p:cTn id="22" dur="1000" fill="hold"/>
                                        <p:tgtEl>
                                          <p:spTgt spid="324612"/>
                                        </p:tgtEl>
                                        <p:attrNameLst>
                                          <p:attrName>ppt_x</p:attrName>
                                        </p:attrNameLst>
                                      </p:cBhvr>
                                      <p:tavLst>
                                        <p:tav tm="0">
                                          <p:val>
                                            <p:strVal val="#ppt_x"/>
                                          </p:val>
                                        </p:tav>
                                        <p:tav tm="100000">
                                          <p:val>
                                            <p:strVal val="#ppt_x"/>
                                          </p:val>
                                        </p:tav>
                                      </p:tavLst>
                                    </p:anim>
                                    <p:anim calcmode="lin" valueType="num">
                                      <p:cBhvr>
                                        <p:cTn id="23" dur="1000" fill="hold"/>
                                        <p:tgtEl>
                                          <p:spTgt spid="3246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p:bldP spid="3246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Enumerations</a:t>
            </a:r>
          </a:p>
        </p:txBody>
      </p:sp>
      <p:sp>
        <p:nvSpPr>
          <p:cNvPr id="326659" name="Rectangle 3"/>
          <p:cNvSpPr>
            <a:spLocks noGrp="1" noChangeArrowheads="1"/>
          </p:cNvSpPr>
          <p:nvPr>
            <p:ph idx="1"/>
          </p:nvPr>
        </p:nvSpPr>
        <p:spPr/>
        <p:txBody>
          <a:bodyPr/>
          <a:lstStyle/>
          <a:p>
            <a:pPr eaLnBrk="1" hangingPunct="1">
              <a:lnSpc>
                <a:spcPct val="90000"/>
              </a:lnSpc>
            </a:pPr>
            <a:r>
              <a:rPr lang="en-US" dirty="0" smtClean="0"/>
              <a:t>In C, enumerations are </a:t>
            </a:r>
            <a:r>
              <a:rPr lang="en-US" dirty="0" err="1" smtClean="0"/>
              <a:t>ints</a:t>
            </a:r>
            <a:r>
              <a:rPr lang="en-US" dirty="0" smtClean="0"/>
              <a:t>.  They are type weak.</a:t>
            </a:r>
          </a:p>
        </p:txBody>
      </p:sp>
      <p:sp>
        <p:nvSpPr>
          <p:cNvPr id="326660" name="Text Box 4"/>
          <p:cNvSpPr txBox="1">
            <a:spLocks noChangeArrowheads="1"/>
          </p:cNvSpPr>
          <p:nvPr/>
        </p:nvSpPr>
        <p:spPr bwMode="auto">
          <a:xfrm>
            <a:off x="2133600" y="2667001"/>
            <a:ext cx="7924800" cy="2893100"/>
          </a:xfrm>
          <a:prstGeom prst="rect">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marL="58738">
              <a:defRPr b="1">
                <a:latin typeface="Courier New" pitchFamily="49" charset="0"/>
              </a:defRPr>
            </a:lvl1pPr>
          </a:lstStyle>
          <a:p>
            <a:r>
              <a:rPr lang="en-US" dirty="0" err="1">
                <a:sym typeface="Symbol" pitchFamily="18" charset="2"/>
              </a:rPr>
              <a:t>enum</a:t>
            </a:r>
            <a:r>
              <a:rPr lang="en-US" dirty="0">
                <a:sym typeface="Symbol" pitchFamily="18" charset="2"/>
              </a:rPr>
              <a:t> {MON, TUE, WED, THU, FRI} weekday;</a:t>
            </a:r>
          </a:p>
          <a:p>
            <a:endParaRPr lang="en-US" dirty="0">
              <a:sym typeface="Symbol" pitchFamily="18" charset="2"/>
            </a:endParaRPr>
          </a:p>
          <a:p>
            <a:r>
              <a:rPr lang="en-US" dirty="0">
                <a:sym typeface="Symbol" pitchFamily="18" charset="2"/>
              </a:rPr>
              <a:t>weekday = MON;</a:t>
            </a:r>
          </a:p>
          <a:p>
            <a:r>
              <a:rPr lang="en-US" dirty="0">
                <a:sym typeface="Symbol" pitchFamily="18" charset="2"/>
              </a:rPr>
              <a:t>weekday = TUE;</a:t>
            </a:r>
          </a:p>
          <a:p>
            <a:endParaRPr lang="en-US" dirty="0">
              <a:sym typeface="Symbol" pitchFamily="18" charset="2"/>
            </a:endParaRPr>
          </a:p>
          <a:p>
            <a:r>
              <a:rPr lang="en-US" dirty="0">
                <a:sym typeface="Symbol" pitchFamily="18" charset="2"/>
              </a:rPr>
              <a:t>for(weekday = MON; weekday &lt;= FRI; weekday++) {</a:t>
            </a:r>
          </a:p>
          <a:p>
            <a:r>
              <a:rPr lang="en-US" dirty="0">
                <a:sym typeface="Symbol" pitchFamily="18" charset="2"/>
              </a:rPr>
              <a:t>	</a:t>
            </a:r>
            <a:r>
              <a:rPr lang="en-US" dirty="0" err="1">
                <a:sym typeface="Symbol" pitchFamily="18" charset="2"/>
              </a:rPr>
              <a:t>printf</a:t>
            </a:r>
            <a:r>
              <a:rPr lang="en-US" dirty="0">
                <a:sym typeface="Symbol" pitchFamily="18" charset="2"/>
              </a:rPr>
              <a:t>(“%d\n”, weekday);</a:t>
            </a:r>
          </a:p>
          <a:p>
            <a:r>
              <a:rPr lang="en-US" dirty="0">
                <a:sym typeface="Symbol" pitchFamily="18" charset="2"/>
              </a:rPr>
              <a:t>}</a:t>
            </a:r>
          </a:p>
          <a:p>
            <a:endParaRPr lang="en-US" dirty="0">
              <a:sym typeface="Symbol" pitchFamily="18" charset="2"/>
            </a:endParaRPr>
          </a:p>
          <a:p>
            <a:r>
              <a:rPr lang="en-US" dirty="0">
                <a:sym typeface="Symbol" pitchFamily="18" charset="2"/>
              </a:rPr>
              <a:t>weekday = 518; // this is bad but compiles!</a:t>
            </a:r>
          </a:p>
        </p:txBody>
      </p:sp>
      <p:sp>
        <p:nvSpPr>
          <p:cNvPr id="2" name="Slide Number Placeholder 1"/>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376611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 calcmode="lin" valueType="num">
                                      <p:cBhvr additive="base">
                                        <p:cTn id="7" dur="500" fill="hold"/>
                                        <p:tgtEl>
                                          <p:spTgt spid="326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6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26660"/>
                                        </p:tgtEl>
                                        <p:attrNameLst>
                                          <p:attrName>style.visibility</p:attrName>
                                        </p:attrNameLst>
                                      </p:cBhvr>
                                      <p:to>
                                        <p:strVal val="visible"/>
                                      </p:to>
                                    </p:set>
                                    <p:animEffect transition="in" filter="fade">
                                      <p:cBhvr>
                                        <p:cTn id="13" dur="1000"/>
                                        <p:tgtEl>
                                          <p:spTgt spid="326660"/>
                                        </p:tgtEl>
                                      </p:cBhvr>
                                    </p:animEffect>
                                    <p:anim calcmode="lin" valueType="num">
                                      <p:cBhvr>
                                        <p:cTn id="14" dur="1000" fill="hold"/>
                                        <p:tgtEl>
                                          <p:spTgt spid="326660"/>
                                        </p:tgtEl>
                                        <p:attrNameLst>
                                          <p:attrName>ppt_x</p:attrName>
                                        </p:attrNameLst>
                                      </p:cBhvr>
                                      <p:tavLst>
                                        <p:tav tm="0">
                                          <p:val>
                                            <p:strVal val="#ppt_x"/>
                                          </p:val>
                                        </p:tav>
                                        <p:tav tm="100000">
                                          <p:val>
                                            <p:strVal val="#ppt_x"/>
                                          </p:val>
                                        </p:tav>
                                      </p:tavLst>
                                    </p:anim>
                                    <p:anim calcmode="lin" valueType="num">
                                      <p:cBhvr>
                                        <p:cTn id="15" dur="1000" fill="hold"/>
                                        <p:tgtEl>
                                          <p:spTgt spid="3266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P spid="3266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pointer stores a </a:t>
            </a:r>
            <a:r>
              <a:rPr lang="en-US" b="1" dirty="0" smtClean="0"/>
              <a:t>reference</a:t>
            </a:r>
            <a:r>
              <a:rPr lang="en-US" dirty="0" smtClean="0"/>
              <a:t> to something.</a:t>
            </a:r>
          </a:p>
          <a:p>
            <a:pPr lvl="1"/>
            <a:r>
              <a:rPr lang="en-US" dirty="0" smtClean="0"/>
              <a:t>The type of a pointer is POINTER-TO-[SOME_TYPE]</a:t>
            </a:r>
          </a:p>
          <a:p>
            <a:pPr lvl="1"/>
            <a:r>
              <a:rPr lang="en-US" dirty="0" smtClean="0"/>
              <a:t>The value of a pointer is a memory address.  </a:t>
            </a:r>
          </a:p>
          <a:p>
            <a:pPr lvl="1"/>
            <a:r>
              <a:rPr lang="en-US" dirty="0" smtClean="0"/>
              <a:t>The size of a pointer is a word </a:t>
            </a:r>
          </a:p>
          <a:p>
            <a:pPr lvl="1"/>
            <a:r>
              <a:rPr lang="en-US" dirty="0" smtClean="0"/>
              <a:t>A value of SOME_TYPE will be found in the memory address stored as the pointer value</a:t>
            </a:r>
          </a:p>
          <a:p>
            <a:r>
              <a:rPr lang="en-US" dirty="0" smtClean="0"/>
              <a:t>Consider</a:t>
            </a:r>
          </a:p>
          <a:p>
            <a:pPr lvl="1"/>
            <a:r>
              <a:rPr lang="en-US" dirty="0" smtClean="0"/>
              <a:t>Let's let x be a pointer-to-an-</a:t>
            </a:r>
            <a:r>
              <a:rPr lang="en-US" dirty="0" err="1" smtClean="0"/>
              <a:t>int</a:t>
            </a:r>
            <a:endParaRPr lang="en-US" dirty="0" smtClean="0"/>
          </a:p>
          <a:p>
            <a:pPr lvl="1"/>
            <a:r>
              <a:rPr lang="en-US" dirty="0" smtClean="0"/>
              <a:t>Let's let y be 3</a:t>
            </a:r>
          </a:p>
          <a:p>
            <a:pPr lvl="1"/>
            <a:r>
              <a:rPr lang="en-US" dirty="0" smtClean="0"/>
              <a:t>Let's let z be 6</a:t>
            </a:r>
          </a:p>
          <a:p>
            <a:pPr lvl="1"/>
            <a:r>
              <a:rPr lang="en-US" dirty="0" smtClean="0"/>
              <a:t>Make x point to y</a:t>
            </a:r>
          </a:p>
          <a:p>
            <a:pPr lvl="2"/>
            <a:r>
              <a:rPr lang="en-US" dirty="0" smtClean="0"/>
              <a:t>What is the value of x?</a:t>
            </a:r>
          </a:p>
          <a:p>
            <a:pPr lvl="2"/>
            <a:r>
              <a:rPr lang="en-US" dirty="0" smtClean="0"/>
              <a:t>What is the value of the thing referred to by x?</a:t>
            </a:r>
          </a:p>
          <a:p>
            <a:pPr lvl="1"/>
            <a:r>
              <a:rPr lang="en-US" dirty="0" smtClean="0"/>
              <a:t>Make x point to z</a:t>
            </a:r>
          </a:p>
          <a:p>
            <a:pPr lvl="2"/>
            <a:r>
              <a:rPr lang="en-US" dirty="0" smtClean="0"/>
              <a:t>What is the value of x?</a:t>
            </a:r>
          </a:p>
          <a:p>
            <a:pPr lvl="2"/>
            <a:r>
              <a:rPr lang="en-US" dirty="0" smtClean="0"/>
              <a:t>What is the value of the thing referred to by 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876" y="3528171"/>
            <a:ext cx="3525372" cy="2644029"/>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63932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Checking</a:t>
            </a:r>
            <a:endParaRPr lang="en-US" dirty="0"/>
          </a:p>
        </p:txBody>
      </p:sp>
      <p:sp>
        <p:nvSpPr>
          <p:cNvPr id="3" name="Content Placeholder 2"/>
          <p:cNvSpPr>
            <a:spLocks noGrp="1"/>
          </p:cNvSpPr>
          <p:nvPr>
            <p:ph idx="1"/>
          </p:nvPr>
        </p:nvSpPr>
        <p:spPr/>
        <p:txBody>
          <a:bodyPr>
            <a:normAutofit/>
          </a:bodyPr>
          <a:lstStyle/>
          <a:p>
            <a:r>
              <a:rPr lang="en-US" dirty="0" smtClean="0"/>
              <a:t>Languages can be typed:</a:t>
            </a:r>
          </a:p>
          <a:p>
            <a:pPr lvl="1"/>
            <a:r>
              <a:rPr lang="en-US" dirty="0" smtClean="0"/>
              <a:t>Statically :  The </a:t>
            </a:r>
            <a:r>
              <a:rPr lang="en-US" dirty="0"/>
              <a:t>types of all </a:t>
            </a:r>
            <a:r>
              <a:rPr lang="en-US" dirty="0" smtClean="0"/>
              <a:t>elements </a:t>
            </a:r>
            <a:r>
              <a:rPr lang="en-US" dirty="0"/>
              <a:t>are fixed at compile time</a:t>
            </a:r>
          </a:p>
          <a:p>
            <a:pPr lvl="2"/>
            <a:r>
              <a:rPr lang="en-US" dirty="0"/>
              <a:t>Examples are C, C++, Java, </a:t>
            </a:r>
            <a:r>
              <a:rPr lang="en-US" dirty="0" smtClean="0"/>
              <a:t>Ada</a:t>
            </a:r>
            <a:endParaRPr lang="en-US" dirty="0"/>
          </a:p>
          <a:p>
            <a:pPr lvl="1"/>
            <a:r>
              <a:rPr lang="en-US" dirty="0" smtClean="0"/>
              <a:t>Dynamically : The type </a:t>
            </a:r>
            <a:r>
              <a:rPr lang="en-US" dirty="0"/>
              <a:t>of </a:t>
            </a:r>
            <a:r>
              <a:rPr lang="en-US" dirty="0" smtClean="0"/>
              <a:t>an element can </a:t>
            </a:r>
            <a:r>
              <a:rPr lang="en-US" dirty="0"/>
              <a:t>vary at runtime</a:t>
            </a:r>
          </a:p>
          <a:p>
            <a:pPr lvl="2"/>
            <a:r>
              <a:rPr lang="en-US" dirty="0"/>
              <a:t>Examples are Lisp, Scheme, </a:t>
            </a:r>
            <a:r>
              <a:rPr lang="en-US" dirty="0" smtClean="0"/>
              <a:t>Perl, JavaScript</a:t>
            </a:r>
            <a:endParaRPr lang="en-US" dirty="0"/>
          </a:p>
          <a:p>
            <a:r>
              <a:rPr lang="en-US" dirty="0" smtClean="0"/>
              <a:t>Languages handle type errors differently</a:t>
            </a:r>
          </a:p>
          <a:p>
            <a:pPr lvl="1"/>
            <a:r>
              <a:rPr lang="en-US" dirty="0" smtClean="0"/>
              <a:t>Strongly </a:t>
            </a:r>
            <a:r>
              <a:rPr lang="en-US" dirty="0"/>
              <a:t>typed </a:t>
            </a:r>
            <a:r>
              <a:rPr lang="en-US" dirty="0" smtClean="0"/>
              <a:t>: A </a:t>
            </a:r>
            <a:r>
              <a:rPr lang="en-US" dirty="0"/>
              <a:t>language that detects all type errors</a:t>
            </a:r>
          </a:p>
          <a:p>
            <a:pPr lvl="1"/>
            <a:r>
              <a:rPr lang="en-US" dirty="0"/>
              <a:t>Weakly typed </a:t>
            </a:r>
            <a:r>
              <a:rPr lang="en-US" dirty="0" smtClean="0"/>
              <a:t>: A </a:t>
            </a:r>
            <a:r>
              <a:rPr lang="en-US" dirty="0"/>
              <a:t>language that does not detect all type errors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61" y="3123210"/>
            <a:ext cx="2391687" cy="1577019"/>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2620606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normAutofit lnSpcReduction="10000"/>
          </a:bodyPr>
          <a:lstStyle/>
          <a:p>
            <a:r>
              <a:rPr lang="en-US" dirty="0" smtClean="0"/>
              <a:t>Since pointers refer to something, the type of the thing they refer to is part of the pointer type.  There is not really "just a pointer".  You might say that</a:t>
            </a:r>
          </a:p>
          <a:p>
            <a:pPr lvl="1"/>
            <a:r>
              <a:rPr lang="en-US" dirty="0" smtClean="0"/>
              <a:t>X is a pointer-to-an-</a:t>
            </a:r>
            <a:r>
              <a:rPr lang="en-US" dirty="0" err="1" smtClean="0"/>
              <a:t>int</a:t>
            </a:r>
            <a:endParaRPr lang="en-US" dirty="0" smtClean="0"/>
          </a:p>
          <a:p>
            <a:pPr lvl="1"/>
            <a:r>
              <a:rPr lang="en-US" dirty="0" smtClean="0"/>
              <a:t>Y is a pointer-to-a-float</a:t>
            </a:r>
          </a:p>
          <a:p>
            <a:pPr lvl="1"/>
            <a:r>
              <a:rPr lang="en-US" dirty="0" smtClean="0"/>
              <a:t>Z is a pointer-to-a-node-structure</a:t>
            </a:r>
          </a:p>
          <a:p>
            <a:r>
              <a:rPr lang="en-US" dirty="0" smtClean="0"/>
              <a:t>In C </a:t>
            </a:r>
          </a:p>
          <a:p>
            <a:pPr lvl="1"/>
            <a:r>
              <a:rPr lang="en-US" dirty="0" smtClean="0"/>
              <a:t>the pointer type is denoted by an asterisk (*).  The asterisk follows the type of thing that is pointed to.</a:t>
            </a:r>
          </a:p>
          <a:p>
            <a:pPr lvl="2"/>
            <a:r>
              <a:rPr lang="en-US" dirty="0" smtClean="0"/>
              <a:t>int* </a:t>
            </a:r>
            <a:r>
              <a:rPr lang="en-US" dirty="0" err="1" smtClean="0"/>
              <a:t>ptr</a:t>
            </a:r>
            <a:r>
              <a:rPr lang="en-US" dirty="0" smtClean="0"/>
              <a:t>; // </a:t>
            </a:r>
            <a:r>
              <a:rPr lang="en-US" dirty="0" err="1" smtClean="0"/>
              <a:t>ptr</a:t>
            </a:r>
            <a:r>
              <a:rPr lang="en-US" dirty="0" smtClean="0"/>
              <a:t> is a variable.  It refers to an int.</a:t>
            </a:r>
          </a:p>
          <a:p>
            <a:pPr lvl="2"/>
            <a:r>
              <a:rPr lang="en-US" dirty="0" smtClean="0"/>
              <a:t>float* a;  // a is a variable.  It refers to a float</a:t>
            </a:r>
          </a:p>
          <a:p>
            <a:pPr lvl="2"/>
            <a:r>
              <a:rPr lang="en-US" dirty="0" smtClean="0"/>
              <a:t>void* v; // v is a pointer-to-something.  It's as generic as you can get.</a:t>
            </a:r>
          </a:p>
          <a:p>
            <a:pPr lvl="2"/>
            <a:endParaRPr lang="en-US" dirty="0" smtClean="0"/>
          </a:p>
          <a:p>
            <a:pPr lvl="1"/>
            <a:r>
              <a:rPr lang="en-US" dirty="0" smtClean="0"/>
              <a:t>The address-of operator produces the memory location of a variable.</a:t>
            </a:r>
          </a:p>
          <a:p>
            <a:pPr lvl="2"/>
            <a:r>
              <a:rPr lang="en-US" dirty="0" smtClean="0"/>
              <a:t>&amp;x : the memory location of x.</a:t>
            </a:r>
          </a:p>
          <a:p>
            <a:pPr lvl="1"/>
            <a:endParaRPr lang="en-US" dirty="0" smtClean="0"/>
          </a:p>
          <a:p>
            <a:pPr lvl="2"/>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075" y="4339975"/>
            <a:ext cx="1832225" cy="1832225"/>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1362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normAutofit lnSpcReduction="10000"/>
          </a:bodyPr>
          <a:lstStyle/>
          <a:p>
            <a:r>
              <a:rPr lang="en-US" dirty="0"/>
              <a:t>Two </a:t>
            </a:r>
            <a:r>
              <a:rPr lang="en-US" dirty="0" smtClean="0"/>
              <a:t>pointer operations in C</a:t>
            </a:r>
            <a:endParaRPr lang="en-US" dirty="0"/>
          </a:p>
          <a:p>
            <a:pPr lvl="1"/>
            <a:r>
              <a:rPr lang="en-US" dirty="0"/>
              <a:t>assignment : "Make x point to y</a:t>
            </a:r>
            <a:r>
              <a:rPr lang="en-US" dirty="0" smtClean="0"/>
              <a:t>".  </a:t>
            </a:r>
            <a:endParaRPr lang="en-US" dirty="0"/>
          </a:p>
          <a:p>
            <a:pPr lvl="1"/>
            <a:r>
              <a:rPr lang="en-US" dirty="0"/>
              <a:t>dereferencing : "What is the value of the thing x points to</a:t>
            </a:r>
            <a:r>
              <a:rPr lang="en-US" dirty="0" smtClean="0"/>
              <a:t>"</a:t>
            </a:r>
          </a:p>
          <a:p>
            <a:r>
              <a:rPr lang="en-US" dirty="0" smtClean="0"/>
              <a:t>Rules</a:t>
            </a:r>
          </a:p>
          <a:p>
            <a:pPr lvl="1"/>
            <a:r>
              <a:rPr lang="en-US" dirty="0" smtClean="0"/>
              <a:t>Assignment : If the lhs is a pointer, the right-hand-side must be a memory location of the correct type.</a:t>
            </a:r>
          </a:p>
          <a:p>
            <a:pPr lvl="2"/>
            <a:r>
              <a:rPr lang="en-US" dirty="0" err="1" smtClean="0"/>
              <a:t>int</a:t>
            </a:r>
            <a:r>
              <a:rPr lang="en-US" dirty="0" smtClean="0"/>
              <a:t> a = 3;</a:t>
            </a:r>
          </a:p>
          <a:p>
            <a:pPr lvl="2"/>
            <a:r>
              <a:rPr lang="en-US" dirty="0" err="1" smtClean="0"/>
              <a:t>int</a:t>
            </a:r>
            <a:r>
              <a:rPr lang="en-US" dirty="0" smtClean="0"/>
              <a:t> b = 5;</a:t>
            </a:r>
          </a:p>
          <a:p>
            <a:pPr lvl="2"/>
            <a:r>
              <a:rPr lang="en-US" dirty="0" err="1" smtClean="0"/>
              <a:t>int</a:t>
            </a:r>
            <a:r>
              <a:rPr lang="en-US" dirty="0" smtClean="0"/>
              <a:t>* </a:t>
            </a:r>
            <a:r>
              <a:rPr lang="en-US" dirty="0" err="1" smtClean="0"/>
              <a:t>ptr</a:t>
            </a:r>
            <a:r>
              <a:rPr lang="en-US" dirty="0" smtClean="0"/>
              <a:t>;</a:t>
            </a:r>
          </a:p>
          <a:p>
            <a:pPr lvl="2"/>
            <a:r>
              <a:rPr lang="en-US" dirty="0" err="1" smtClean="0"/>
              <a:t>ptr</a:t>
            </a:r>
            <a:r>
              <a:rPr lang="en-US" dirty="0" smtClean="0"/>
              <a:t> = &amp;a;</a:t>
            </a:r>
          </a:p>
          <a:p>
            <a:pPr lvl="2"/>
            <a:r>
              <a:rPr lang="en-US" dirty="0" err="1" smtClean="0"/>
              <a:t>ptr</a:t>
            </a:r>
            <a:r>
              <a:rPr lang="en-US" dirty="0" smtClean="0"/>
              <a:t> = &amp;b;</a:t>
            </a:r>
          </a:p>
          <a:p>
            <a:pPr lvl="1"/>
            <a:r>
              <a:rPr lang="en-US" dirty="0" smtClean="0"/>
              <a:t>Dereferencing : denoted by an asterisk that precedes a pointer.  Produces the value stored at the pointers memory location.</a:t>
            </a:r>
          </a:p>
          <a:p>
            <a:pPr lvl="2"/>
            <a:r>
              <a:rPr lang="en-US" dirty="0" smtClean="0"/>
              <a:t>a = *</a:t>
            </a:r>
            <a:r>
              <a:rPr lang="en-US" dirty="0" err="1" smtClean="0"/>
              <a:t>ptr</a:t>
            </a:r>
            <a:r>
              <a:rPr lang="en-US" dirty="0" smtClean="0"/>
              <a:t>;</a:t>
            </a:r>
          </a:p>
          <a:p>
            <a:pPr lvl="1"/>
            <a:endParaRPr lang="en-US" dirty="0" smtClean="0"/>
          </a:p>
          <a:p>
            <a:pPr marL="0"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903" y="484632"/>
            <a:ext cx="1832225" cy="1832225"/>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29252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normAutofit/>
          </a:bodyPr>
          <a:lstStyle/>
          <a:p>
            <a:r>
              <a:rPr lang="en-US" dirty="0" smtClean="0"/>
              <a:t>When dereferencing a pointer, the dereferenced pointer is assignable.</a:t>
            </a:r>
          </a:p>
          <a:p>
            <a:pPr marL="548640" lvl="2" indent="0">
              <a:buNone/>
            </a:pPr>
            <a:r>
              <a:rPr lang="en-US" dirty="0" smtClean="0"/>
              <a:t>int a = 3;</a:t>
            </a:r>
          </a:p>
          <a:p>
            <a:pPr marL="548640" lvl="2" indent="0">
              <a:buNone/>
            </a:pPr>
            <a:r>
              <a:rPr lang="en-US" dirty="0" smtClean="0"/>
              <a:t>int</a:t>
            </a:r>
            <a:r>
              <a:rPr lang="en-US" dirty="0"/>
              <a:t> </a:t>
            </a:r>
            <a:r>
              <a:rPr lang="en-US" dirty="0" smtClean="0"/>
              <a:t>b = 5;</a:t>
            </a:r>
          </a:p>
          <a:p>
            <a:pPr marL="548640" lvl="2" indent="0">
              <a:buNone/>
            </a:pPr>
            <a:r>
              <a:rPr lang="en-US" dirty="0" smtClean="0"/>
              <a:t>int* </a:t>
            </a:r>
            <a:r>
              <a:rPr lang="en-US" dirty="0" err="1" smtClean="0"/>
              <a:t>ptr</a:t>
            </a:r>
            <a:r>
              <a:rPr lang="en-US" dirty="0" smtClean="0"/>
              <a:t>;</a:t>
            </a:r>
          </a:p>
          <a:p>
            <a:pPr marL="548640" lvl="2" indent="0">
              <a:buNone/>
            </a:pPr>
            <a:r>
              <a:rPr lang="en-US" dirty="0" err="1" smtClean="0"/>
              <a:t>ptr</a:t>
            </a:r>
            <a:r>
              <a:rPr lang="en-US" dirty="0" smtClean="0"/>
              <a:t> = &amp;a;</a:t>
            </a:r>
          </a:p>
          <a:p>
            <a:pPr marL="548640" lvl="2" indent="0">
              <a:buNone/>
            </a:pPr>
            <a:r>
              <a:rPr lang="en-US" dirty="0" err="1" smtClean="0"/>
              <a:t>ptr</a:t>
            </a:r>
            <a:r>
              <a:rPr lang="en-US" dirty="0" smtClean="0"/>
              <a:t> = &amp;b;</a:t>
            </a:r>
          </a:p>
          <a:p>
            <a:pPr marL="548640" lvl="2" indent="0">
              <a:buNone/>
            </a:pPr>
            <a:r>
              <a:rPr lang="en-US" dirty="0" smtClean="0"/>
              <a:t>a = *</a:t>
            </a:r>
            <a:r>
              <a:rPr lang="en-US" dirty="0" err="1" smtClean="0"/>
              <a:t>ptr</a:t>
            </a:r>
            <a:r>
              <a:rPr lang="en-US" dirty="0" smtClean="0"/>
              <a:t>;</a:t>
            </a:r>
          </a:p>
          <a:p>
            <a:pPr marL="548640" lvl="2" indent="0">
              <a:buNone/>
            </a:pPr>
            <a:r>
              <a:rPr lang="en-US" b="1" dirty="0" smtClean="0"/>
              <a:t>*</a:t>
            </a:r>
            <a:r>
              <a:rPr lang="en-US" b="1" dirty="0" err="1" smtClean="0"/>
              <a:t>ptr</a:t>
            </a:r>
            <a:r>
              <a:rPr lang="en-US" b="1" dirty="0" smtClean="0"/>
              <a:t> = 12;</a:t>
            </a:r>
          </a:p>
          <a:p>
            <a:pPr lvl="1"/>
            <a:endParaRPr lang="en-US" dirty="0" smtClean="0"/>
          </a:p>
          <a:p>
            <a:pPr marL="0"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075" y="4339975"/>
            <a:ext cx="1832225" cy="1832225"/>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669245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Pointers in C</a:t>
            </a:r>
          </a:p>
        </p:txBody>
      </p:sp>
      <p:sp>
        <p:nvSpPr>
          <p:cNvPr id="248835" name="Rectangle 3"/>
          <p:cNvSpPr>
            <a:spLocks noGrp="1" noChangeArrowheads="1"/>
          </p:cNvSpPr>
          <p:nvPr>
            <p:ph idx="4294967295"/>
          </p:nvPr>
        </p:nvSpPr>
        <p:spPr>
          <a:xfrm>
            <a:off x="3709665" y="1804086"/>
            <a:ext cx="2684463" cy="3055590"/>
          </a:xfrm>
          <a:solidFill>
            <a:schemeClr val="accent1">
              <a:lumMod val="60000"/>
              <a:lumOff val="40000"/>
            </a:schemeClr>
          </a:solidFill>
          <a:ln w="12700">
            <a:solidFill>
              <a:schemeClr val="tx1"/>
            </a:solidFill>
          </a:ln>
          <a:effectLst>
            <a:outerShdw blurRad="50800" dist="38100" dir="2700000" algn="tl" rotWithShape="0">
              <a:prstClr val="black">
                <a:alpha val="40000"/>
              </a:prstClr>
            </a:outerShdw>
          </a:effectLst>
        </p:spPr>
        <p:txBody>
          <a:bodyPr/>
          <a:lstStyle/>
          <a:p>
            <a:pPr eaLnBrk="1" hangingPunct="1">
              <a:lnSpc>
                <a:spcPct val="80000"/>
              </a:lnSpc>
              <a:spcBef>
                <a:spcPct val="0"/>
              </a:spcBef>
              <a:buFontTx/>
              <a:buNone/>
              <a:defRPr/>
            </a:pPr>
            <a:r>
              <a:rPr lang="en-US" sz="2400" b="1" dirty="0">
                <a:latin typeface="Courier New" pitchFamily="49" charset="0"/>
              </a:rPr>
              <a:t>int x, y, *z;</a:t>
            </a:r>
          </a:p>
          <a:p>
            <a:pPr eaLnBrk="1" hangingPunct="1">
              <a:lnSpc>
                <a:spcPct val="80000"/>
              </a:lnSpc>
              <a:spcBef>
                <a:spcPct val="0"/>
              </a:spcBef>
              <a:buFontTx/>
              <a:buNone/>
              <a:defRPr/>
            </a:pPr>
            <a:r>
              <a:rPr lang="en-US" sz="2400" b="1" dirty="0">
                <a:latin typeface="Courier New" pitchFamily="49" charset="0"/>
              </a:rPr>
              <a:t>x = 10;</a:t>
            </a:r>
          </a:p>
          <a:p>
            <a:pPr eaLnBrk="1" hangingPunct="1">
              <a:lnSpc>
                <a:spcPct val="80000"/>
              </a:lnSpc>
              <a:spcBef>
                <a:spcPct val="0"/>
              </a:spcBef>
              <a:buFontTx/>
              <a:buNone/>
              <a:defRPr/>
            </a:pPr>
            <a:r>
              <a:rPr lang="en-US" sz="2400" b="1" dirty="0">
                <a:latin typeface="Courier New" pitchFamily="49" charset="0"/>
              </a:rPr>
              <a:t>y = 50;</a:t>
            </a:r>
          </a:p>
          <a:p>
            <a:pPr eaLnBrk="1" hangingPunct="1">
              <a:lnSpc>
                <a:spcPct val="80000"/>
              </a:lnSpc>
              <a:spcBef>
                <a:spcPct val="0"/>
              </a:spcBef>
              <a:buFontTx/>
              <a:buNone/>
              <a:defRPr/>
            </a:pPr>
            <a:r>
              <a:rPr lang="en-US" sz="2400" b="1" dirty="0">
                <a:latin typeface="Courier New" pitchFamily="49" charset="0"/>
              </a:rPr>
              <a:t>z = &amp;y;</a:t>
            </a:r>
          </a:p>
          <a:p>
            <a:pPr eaLnBrk="1" hangingPunct="1">
              <a:lnSpc>
                <a:spcPct val="80000"/>
              </a:lnSpc>
              <a:spcBef>
                <a:spcPct val="0"/>
              </a:spcBef>
              <a:buFontTx/>
              <a:buNone/>
              <a:defRPr/>
            </a:pPr>
            <a:r>
              <a:rPr lang="en-US" sz="2400" b="1" dirty="0">
                <a:latin typeface="Courier New" pitchFamily="49" charset="0"/>
              </a:rPr>
              <a:t>x = y + *z;</a:t>
            </a:r>
          </a:p>
          <a:p>
            <a:pPr eaLnBrk="1" hangingPunct="1">
              <a:lnSpc>
                <a:spcPct val="80000"/>
              </a:lnSpc>
              <a:spcBef>
                <a:spcPct val="0"/>
              </a:spcBef>
              <a:buFontTx/>
              <a:buNone/>
              <a:defRPr/>
            </a:pPr>
            <a:r>
              <a:rPr lang="en-US" sz="2400" b="1" dirty="0">
                <a:latin typeface="Courier New" pitchFamily="49" charset="0"/>
              </a:rPr>
              <a:t>*z = </a:t>
            </a:r>
            <a:r>
              <a:rPr lang="en-US" sz="2400" b="1" dirty="0" smtClean="0">
                <a:latin typeface="Courier New" pitchFamily="49" charset="0"/>
              </a:rPr>
              <a:t>x * *</a:t>
            </a:r>
            <a:r>
              <a:rPr lang="en-US" sz="2400" b="1" dirty="0">
                <a:latin typeface="Courier New" pitchFamily="49" charset="0"/>
              </a:rPr>
              <a:t>z;</a:t>
            </a:r>
          </a:p>
          <a:p>
            <a:pPr eaLnBrk="1" hangingPunct="1">
              <a:lnSpc>
                <a:spcPct val="80000"/>
              </a:lnSpc>
              <a:spcBef>
                <a:spcPct val="0"/>
              </a:spcBef>
              <a:buFontTx/>
              <a:buNone/>
              <a:defRPr/>
            </a:pPr>
            <a:r>
              <a:rPr lang="en-US" sz="2400" b="1" dirty="0">
                <a:latin typeface="Courier New" pitchFamily="49" charset="0"/>
              </a:rPr>
              <a:t>z = &amp;x;</a:t>
            </a:r>
          </a:p>
          <a:p>
            <a:pPr eaLnBrk="1" hangingPunct="1">
              <a:lnSpc>
                <a:spcPct val="80000"/>
              </a:lnSpc>
              <a:spcBef>
                <a:spcPct val="0"/>
              </a:spcBef>
              <a:buFontTx/>
              <a:buNone/>
              <a:defRPr/>
            </a:pPr>
            <a:r>
              <a:rPr lang="en-US" sz="2400" b="1" dirty="0">
                <a:latin typeface="Courier New" pitchFamily="49" charset="0"/>
              </a:rPr>
              <a:t>x = y + *z;</a:t>
            </a:r>
          </a:p>
          <a:p>
            <a:pPr eaLnBrk="1" hangingPunct="1">
              <a:lnSpc>
                <a:spcPct val="80000"/>
              </a:lnSpc>
              <a:spcBef>
                <a:spcPct val="0"/>
              </a:spcBef>
              <a:buFontTx/>
              <a:buNone/>
              <a:defRPr/>
            </a:pPr>
            <a:r>
              <a:rPr lang="en-US" sz="2400" b="1" dirty="0">
                <a:latin typeface="Courier New" pitchFamily="49" charset="0"/>
              </a:rPr>
              <a:t>z++;</a:t>
            </a:r>
          </a:p>
          <a:p>
            <a:pPr eaLnBrk="1" hangingPunct="1">
              <a:lnSpc>
                <a:spcPct val="80000"/>
              </a:lnSpc>
              <a:spcBef>
                <a:spcPct val="0"/>
              </a:spcBef>
              <a:buFontTx/>
              <a:buNone/>
              <a:defRPr/>
            </a:pPr>
            <a:r>
              <a:rPr lang="en-US" sz="2400" b="1" dirty="0">
                <a:latin typeface="Courier New" pitchFamily="49" charset="0"/>
              </a:rPr>
              <a:t>x = y + *z</a:t>
            </a:r>
            <a:r>
              <a:rPr lang="en-US" sz="2400" b="1" dirty="0" smtClean="0">
                <a:latin typeface="Courier New" pitchFamily="49" charset="0"/>
              </a:rPr>
              <a:t>;</a:t>
            </a:r>
            <a:endParaRPr lang="en-US" sz="2400" b="1" dirty="0">
              <a:latin typeface="Courier New" pitchFamily="49" charset="0"/>
            </a:endParaRPr>
          </a:p>
        </p:txBody>
      </p:sp>
      <p:graphicFrame>
        <p:nvGraphicFramePr>
          <p:cNvPr id="248836" name="Group 4"/>
          <p:cNvGraphicFramePr>
            <a:graphicFrameLocks noGrp="1"/>
          </p:cNvGraphicFramePr>
          <p:nvPr>
            <p:extLst>
              <p:ext uri="{D42A27DB-BD31-4B8C-83A1-F6EECF244321}">
                <p14:modId xmlns:p14="http://schemas.microsoft.com/office/powerpoint/2010/main" val="3764141969"/>
              </p:ext>
            </p:extLst>
          </p:nvPr>
        </p:nvGraphicFramePr>
        <p:xfrm>
          <a:off x="7806647" y="1804086"/>
          <a:ext cx="2895600" cy="4572000"/>
        </p:xfrm>
        <a:graphic>
          <a:graphicData uri="http://schemas.openxmlformats.org/drawingml/2006/table">
            <a:tbl>
              <a:tblPr>
                <a:effectLst>
                  <a:outerShdw blurRad="50800" dist="38100" dir="2700000" algn="tl" rotWithShape="0">
                    <a:prstClr val="black">
                      <a:alpha val="40000"/>
                    </a:prstClr>
                  </a:outerShdw>
                </a:effectLst>
              </a:tblPr>
              <a:tblGrid>
                <a:gridCol w="841375"/>
                <a:gridCol w="2054225"/>
              </a:tblGrid>
              <a:tr h="303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Contents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0999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X</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1002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1003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rPr>
                        <a:t>1004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Z</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vMerge="1">
                  <a:txBody>
                    <a:bodyPr/>
                    <a:lstStyle/>
                    <a:p>
                      <a:endParaRPr lang="en-US"/>
                    </a:p>
                  </a:txBody>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rPr>
                        <a:t>1012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41" y="1804086"/>
            <a:ext cx="1832225" cy="18322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3883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fade">
                                      <p:cBhvr>
                                        <p:cTn id="7" dur="1000"/>
                                        <p:tgtEl>
                                          <p:spTgt spid="248835"/>
                                        </p:tgtEl>
                                      </p:cBhvr>
                                    </p:animEffect>
                                    <p:anim calcmode="lin" valueType="num">
                                      <p:cBhvr>
                                        <p:cTn id="8" dur="1000" fill="hold"/>
                                        <p:tgtEl>
                                          <p:spTgt spid="248835"/>
                                        </p:tgtEl>
                                        <p:attrNameLst>
                                          <p:attrName>ppt_x</p:attrName>
                                        </p:attrNameLst>
                                      </p:cBhvr>
                                      <p:tavLst>
                                        <p:tav tm="0">
                                          <p:val>
                                            <p:strVal val="#ppt_x"/>
                                          </p:val>
                                        </p:tav>
                                        <p:tav tm="100000">
                                          <p:val>
                                            <p:strVal val="#ppt_x"/>
                                          </p:val>
                                        </p:tav>
                                      </p:tavLst>
                                    </p:anim>
                                    <p:anim calcmode="lin" valueType="num">
                                      <p:cBhvr>
                                        <p:cTn id="9" dur="1000" fill="hold"/>
                                        <p:tgtEl>
                                          <p:spTgt spid="2488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48836"/>
                                        </p:tgtEl>
                                        <p:attrNameLst>
                                          <p:attrName>style.visibility</p:attrName>
                                        </p:attrNameLst>
                                      </p:cBhvr>
                                      <p:to>
                                        <p:strVal val="visible"/>
                                      </p:to>
                                    </p:set>
                                    <p:animEffect transition="in" filter="fade">
                                      <p:cBhvr>
                                        <p:cTn id="14" dur="1000"/>
                                        <p:tgtEl>
                                          <p:spTgt spid="248836"/>
                                        </p:tgtEl>
                                      </p:cBhvr>
                                    </p:animEffect>
                                    <p:anim calcmode="lin" valueType="num">
                                      <p:cBhvr>
                                        <p:cTn id="15" dur="1000" fill="hold"/>
                                        <p:tgtEl>
                                          <p:spTgt spid="248836"/>
                                        </p:tgtEl>
                                        <p:attrNameLst>
                                          <p:attrName>ppt_x</p:attrName>
                                        </p:attrNameLst>
                                      </p:cBhvr>
                                      <p:tavLst>
                                        <p:tav tm="0">
                                          <p:val>
                                            <p:strVal val="#ppt_x"/>
                                          </p:val>
                                        </p:tav>
                                        <p:tav tm="100000">
                                          <p:val>
                                            <p:strVal val="#ppt_x"/>
                                          </p:val>
                                        </p:tav>
                                      </p:tavLst>
                                    </p:anim>
                                    <p:anim calcmode="lin" valueType="num">
                                      <p:cBhvr>
                                        <p:cTn id="16" dur="1000" fill="hold"/>
                                        <p:tgtEl>
                                          <p:spTgt spid="2488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Pointer Example in C</a:t>
            </a:r>
          </a:p>
        </p:txBody>
      </p:sp>
      <p:sp>
        <p:nvSpPr>
          <p:cNvPr id="250883" name="Text Box 3"/>
          <p:cNvSpPr txBox="1">
            <a:spLocks noChangeArrowheads="1"/>
          </p:cNvSpPr>
          <p:nvPr/>
        </p:nvSpPr>
        <p:spPr bwMode="auto">
          <a:xfrm>
            <a:off x="914400" y="3200401"/>
            <a:ext cx="2895600" cy="1381125"/>
          </a:xfrm>
          <a:prstGeom prst="rect">
            <a:avLst/>
          </a:prstGeom>
          <a:solidFill>
            <a:schemeClr val="accent1">
              <a:lumMod val="60000"/>
              <a:lumOff val="4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12713">
              <a:defRPr/>
            </a:pPr>
            <a:r>
              <a:rPr lang="en-US" sz="1400" b="1" dirty="0">
                <a:latin typeface="Courier New" pitchFamily="49" charset="0"/>
                <a:sym typeface="Symbol" pitchFamily="18" charset="2"/>
              </a:rPr>
              <a:t>struct Node {</a:t>
            </a:r>
          </a:p>
          <a:p>
            <a:pPr marL="112713">
              <a:defRPr/>
            </a:pPr>
            <a:r>
              <a:rPr lang="en-US" sz="1400" b="1" dirty="0">
                <a:latin typeface="Courier New" pitchFamily="49" charset="0"/>
                <a:sym typeface="Symbol" pitchFamily="18" charset="2"/>
              </a:rPr>
              <a:t>   int value;</a:t>
            </a:r>
          </a:p>
          <a:p>
            <a:pPr marL="112713">
              <a:defRPr/>
            </a:pPr>
            <a:r>
              <a:rPr lang="en-US" sz="1400" b="1" dirty="0">
                <a:latin typeface="Courier New" pitchFamily="49" charset="0"/>
                <a:sym typeface="Symbol" pitchFamily="18" charset="2"/>
              </a:rPr>
              <a:t>   struct Node *next;</a:t>
            </a:r>
          </a:p>
          <a:p>
            <a:pPr marL="112713">
              <a:defRPr/>
            </a:pPr>
            <a:r>
              <a:rPr lang="en-US" sz="1400" b="1" dirty="0">
                <a:latin typeface="Courier New" pitchFamily="49" charset="0"/>
                <a:sym typeface="Symbol" pitchFamily="18" charset="2"/>
              </a:rPr>
              <a:t>}</a:t>
            </a:r>
          </a:p>
          <a:p>
            <a:pPr marL="112713">
              <a:defRPr/>
            </a:pPr>
            <a:endParaRPr lang="en-US" sz="1400" b="1" dirty="0">
              <a:latin typeface="Courier New" pitchFamily="49" charset="0"/>
              <a:sym typeface="Symbol" pitchFamily="18" charset="2"/>
            </a:endParaRPr>
          </a:p>
          <a:p>
            <a:pPr marL="112713">
              <a:defRPr/>
            </a:pPr>
            <a:r>
              <a:rPr lang="en-US" sz="1400" b="1" dirty="0">
                <a:latin typeface="Courier New" pitchFamily="49" charset="0"/>
                <a:sym typeface="Symbol" pitchFamily="18" charset="2"/>
              </a:rPr>
              <a:t>struct Node *head;</a:t>
            </a:r>
          </a:p>
        </p:txBody>
      </p:sp>
      <p:sp>
        <p:nvSpPr>
          <p:cNvPr id="250884" name="Text Box 4"/>
          <p:cNvSpPr txBox="1">
            <a:spLocks noChangeArrowheads="1"/>
          </p:cNvSpPr>
          <p:nvPr/>
        </p:nvSpPr>
        <p:spPr bwMode="auto">
          <a:xfrm>
            <a:off x="4316858" y="3195265"/>
            <a:ext cx="4267200" cy="1600438"/>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12713">
              <a:defRPr/>
            </a:pPr>
            <a:r>
              <a:rPr lang="en-US" sz="1400" b="1" dirty="0" err="1" smtClean="0">
                <a:latin typeface="Courier New" pitchFamily="49" charset="0"/>
                <a:sym typeface="Symbol" pitchFamily="18" charset="2"/>
              </a:rPr>
              <a:t>struct</a:t>
            </a:r>
            <a:r>
              <a:rPr lang="en-US" sz="1400" b="1" dirty="0" smtClean="0">
                <a:latin typeface="Courier New" pitchFamily="49" charset="0"/>
                <a:sym typeface="Symbol" pitchFamily="18" charset="2"/>
              </a:rPr>
              <a:t> Node *find(</a:t>
            </a:r>
            <a:r>
              <a:rPr lang="en-US" sz="1400" b="1" dirty="0" err="1" smtClean="0">
                <a:latin typeface="Courier New" pitchFamily="49" charset="0"/>
                <a:sym typeface="Symbol" pitchFamily="18" charset="2"/>
              </a:rPr>
              <a:t>int</a:t>
            </a:r>
            <a:r>
              <a:rPr lang="en-US" sz="1400" b="1" dirty="0" smtClean="0">
                <a:latin typeface="Courier New" pitchFamily="49" charset="0"/>
                <a:sym typeface="Symbol" pitchFamily="18" charset="2"/>
              </a:rPr>
              <a:t> x) {</a:t>
            </a:r>
            <a:endParaRPr lang="en-US" sz="1400" b="1" dirty="0">
              <a:latin typeface="Courier New" pitchFamily="49" charset="0"/>
              <a:sym typeface="Symbol" pitchFamily="18" charset="2"/>
            </a:endParaRPr>
          </a:p>
          <a:p>
            <a:pPr marL="112713">
              <a:defRPr/>
            </a:pPr>
            <a:r>
              <a:rPr lang="en-US" sz="1400" b="1" dirty="0" smtClean="0">
                <a:latin typeface="Courier New" pitchFamily="49" charset="0"/>
                <a:sym typeface="Symbol" pitchFamily="18" charset="2"/>
              </a:rPr>
              <a:t>  </a:t>
            </a:r>
            <a:r>
              <a:rPr lang="en-US" sz="1400" b="1" dirty="0" err="1" smtClean="0">
                <a:latin typeface="Courier New" pitchFamily="49" charset="0"/>
                <a:sym typeface="Symbol" pitchFamily="18" charset="2"/>
              </a:rPr>
              <a:t>struct</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Node *p = head;</a:t>
            </a:r>
          </a:p>
          <a:p>
            <a:pPr marL="112713">
              <a:defRPr/>
            </a:pPr>
            <a:r>
              <a:rPr lang="en-US" sz="1400" b="1" dirty="0" smtClean="0">
                <a:latin typeface="Courier New" pitchFamily="49" charset="0"/>
                <a:sym typeface="Symbol" pitchFamily="18" charset="2"/>
              </a:rPr>
              <a:t>  while(p </a:t>
            </a:r>
            <a:r>
              <a:rPr lang="en-US" sz="1400" b="1" dirty="0">
                <a:latin typeface="Courier New" pitchFamily="49" charset="0"/>
                <a:sym typeface="Symbol" pitchFamily="18" charset="2"/>
              </a:rPr>
              <a:t>!= NULL &amp;&amp; p-&gt;value != x) {</a:t>
            </a:r>
          </a:p>
          <a:p>
            <a:pPr marL="112713">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p = p-&gt;next;</a:t>
            </a:r>
          </a:p>
          <a:p>
            <a:pPr marL="112713">
              <a:defRPr/>
            </a:pPr>
            <a:r>
              <a:rPr lang="en-US" sz="1400" b="1" dirty="0" smtClean="0">
                <a:latin typeface="Courier New" pitchFamily="49" charset="0"/>
                <a:sym typeface="Symbol" pitchFamily="18" charset="2"/>
              </a:rPr>
              <a:t>  }</a:t>
            </a:r>
          </a:p>
          <a:p>
            <a:pPr marL="112713">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return p;</a:t>
            </a:r>
          </a:p>
          <a:p>
            <a:pPr marL="112713">
              <a:defRPr/>
            </a:pPr>
            <a:r>
              <a:rPr lang="en-US" sz="1400" b="1" dirty="0">
                <a:latin typeface="Courier New" pitchFamily="49" charset="0"/>
                <a:sym typeface="Symbol" pitchFamily="18" charset="2"/>
              </a:rPr>
              <a:t>}</a:t>
            </a:r>
          </a:p>
        </p:txBody>
      </p:sp>
      <p:grpSp>
        <p:nvGrpSpPr>
          <p:cNvPr id="2" name="Group 5"/>
          <p:cNvGrpSpPr>
            <a:grpSpLocks/>
          </p:cNvGrpSpPr>
          <p:nvPr/>
        </p:nvGrpSpPr>
        <p:grpSpPr bwMode="auto">
          <a:xfrm>
            <a:off x="914400" y="2029590"/>
            <a:ext cx="6629400" cy="762000"/>
            <a:chOff x="816" y="1248"/>
            <a:chExt cx="4176" cy="480"/>
          </a:xfrm>
          <a:effectLst>
            <a:outerShdw blurRad="50800" dist="38100" dir="2700000" algn="tl" rotWithShape="0">
              <a:prstClr val="black">
                <a:alpha val="40000"/>
              </a:prstClr>
            </a:outerShdw>
          </a:effectLst>
        </p:grpSpPr>
        <p:sp>
          <p:nvSpPr>
            <p:cNvPr id="36872" name="Rectangle 6"/>
            <p:cNvSpPr>
              <a:spLocks noChangeArrowheads="1"/>
            </p:cNvSpPr>
            <p:nvPr/>
          </p:nvSpPr>
          <p:spPr bwMode="auto">
            <a:xfrm>
              <a:off x="1536"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73" name="AutoShape 7"/>
            <p:cNvCxnSpPr>
              <a:cxnSpLocks noChangeShapeType="1"/>
              <a:stCxn id="36872" idx="2"/>
              <a:endCxn id="36872" idx="0"/>
            </p:cNvCxnSpPr>
            <p:nvPr/>
          </p:nvCxnSpPr>
          <p:spPr bwMode="auto">
            <a:xfrm flipV="1">
              <a:off x="1872"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74" name="Line 8"/>
            <p:cNvSpPr>
              <a:spLocks noChangeShapeType="1"/>
            </p:cNvSpPr>
            <p:nvPr/>
          </p:nvSpPr>
          <p:spPr bwMode="auto">
            <a:xfrm>
              <a:off x="1248"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5" name="Line 9"/>
            <p:cNvSpPr>
              <a:spLocks noChangeShapeType="1"/>
            </p:cNvSpPr>
            <p:nvPr/>
          </p:nvSpPr>
          <p:spPr bwMode="auto">
            <a:xfrm>
              <a:off x="2112"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6" name="Rectangle 10"/>
            <p:cNvSpPr>
              <a:spLocks noChangeArrowheads="1"/>
            </p:cNvSpPr>
            <p:nvPr/>
          </p:nvSpPr>
          <p:spPr bwMode="auto">
            <a:xfrm>
              <a:off x="2400"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77" name="AutoShape 11"/>
            <p:cNvCxnSpPr>
              <a:cxnSpLocks noChangeShapeType="1"/>
              <a:stCxn id="36876" idx="2"/>
              <a:endCxn id="36876" idx="0"/>
            </p:cNvCxnSpPr>
            <p:nvPr/>
          </p:nvCxnSpPr>
          <p:spPr bwMode="auto">
            <a:xfrm flipV="1">
              <a:off x="2736"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78" name="Line 12"/>
            <p:cNvSpPr>
              <a:spLocks noChangeShapeType="1"/>
            </p:cNvSpPr>
            <p:nvPr/>
          </p:nvSpPr>
          <p:spPr bwMode="auto">
            <a:xfrm>
              <a:off x="2976"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9" name="Rectangle 13"/>
            <p:cNvSpPr>
              <a:spLocks noChangeArrowheads="1"/>
            </p:cNvSpPr>
            <p:nvPr/>
          </p:nvSpPr>
          <p:spPr bwMode="auto">
            <a:xfrm>
              <a:off x="3264"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80" name="AutoShape 14"/>
            <p:cNvCxnSpPr>
              <a:cxnSpLocks noChangeShapeType="1"/>
              <a:stCxn id="36879" idx="2"/>
              <a:endCxn id="36879" idx="0"/>
            </p:cNvCxnSpPr>
            <p:nvPr/>
          </p:nvCxnSpPr>
          <p:spPr bwMode="auto">
            <a:xfrm flipV="1">
              <a:off x="3600"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81" name="Line 15"/>
            <p:cNvSpPr>
              <a:spLocks noChangeShapeType="1"/>
            </p:cNvSpPr>
            <p:nvPr/>
          </p:nvSpPr>
          <p:spPr bwMode="auto">
            <a:xfrm>
              <a:off x="3840"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82" name="Rectangle 16"/>
            <p:cNvSpPr>
              <a:spLocks noChangeArrowheads="1"/>
            </p:cNvSpPr>
            <p:nvPr/>
          </p:nvSpPr>
          <p:spPr bwMode="auto">
            <a:xfrm>
              <a:off x="4128"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83" name="AutoShape 17"/>
            <p:cNvCxnSpPr>
              <a:cxnSpLocks noChangeShapeType="1"/>
              <a:stCxn id="36882" idx="2"/>
              <a:endCxn id="36882" idx="0"/>
            </p:cNvCxnSpPr>
            <p:nvPr/>
          </p:nvCxnSpPr>
          <p:spPr bwMode="auto">
            <a:xfrm flipV="1">
              <a:off x="4464"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84" name="Text Box 18"/>
            <p:cNvSpPr txBox="1">
              <a:spLocks noChangeArrowheads="1"/>
            </p:cNvSpPr>
            <p:nvPr/>
          </p:nvSpPr>
          <p:spPr bwMode="auto">
            <a:xfrm>
              <a:off x="816" y="1488"/>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600" b="1"/>
                <a:t>head</a:t>
              </a:r>
            </a:p>
          </p:txBody>
        </p:sp>
        <p:sp>
          <p:nvSpPr>
            <p:cNvPr id="36885" name="Text Box 19"/>
            <p:cNvSpPr txBox="1">
              <a:spLocks noChangeArrowheads="1"/>
            </p:cNvSpPr>
            <p:nvPr/>
          </p:nvSpPr>
          <p:spPr bwMode="auto">
            <a:xfrm>
              <a:off x="1536" y="1248"/>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400" b="1"/>
                <a:t>value   next</a:t>
              </a:r>
            </a:p>
          </p:txBody>
        </p:sp>
        <p:sp>
          <p:nvSpPr>
            <p:cNvPr id="36886" name="Text Box 20"/>
            <p:cNvSpPr txBox="1">
              <a:spLocks noChangeArrowheads="1"/>
            </p:cNvSpPr>
            <p:nvPr/>
          </p:nvSpPr>
          <p:spPr bwMode="auto">
            <a:xfrm>
              <a:off x="1536"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1</a:t>
              </a:r>
            </a:p>
          </p:txBody>
        </p:sp>
        <p:sp>
          <p:nvSpPr>
            <p:cNvPr id="36887" name="Text Box 21"/>
            <p:cNvSpPr txBox="1">
              <a:spLocks noChangeArrowheads="1"/>
            </p:cNvSpPr>
            <p:nvPr/>
          </p:nvSpPr>
          <p:spPr bwMode="auto">
            <a:xfrm>
              <a:off x="2400"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dirty="0"/>
                <a:t>3</a:t>
              </a:r>
            </a:p>
          </p:txBody>
        </p:sp>
        <p:sp>
          <p:nvSpPr>
            <p:cNvPr id="36888" name="Text Box 22"/>
            <p:cNvSpPr txBox="1">
              <a:spLocks noChangeArrowheads="1"/>
            </p:cNvSpPr>
            <p:nvPr/>
          </p:nvSpPr>
          <p:spPr bwMode="auto">
            <a:xfrm>
              <a:off x="3264"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5</a:t>
              </a:r>
            </a:p>
          </p:txBody>
        </p:sp>
        <p:sp>
          <p:nvSpPr>
            <p:cNvPr id="36889" name="Text Box 23"/>
            <p:cNvSpPr txBox="1">
              <a:spLocks noChangeArrowheads="1"/>
            </p:cNvSpPr>
            <p:nvPr/>
          </p:nvSpPr>
          <p:spPr bwMode="auto">
            <a:xfrm>
              <a:off x="4128"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7</a:t>
              </a:r>
            </a:p>
          </p:txBody>
        </p:sp>
        <p:sp>
          <p:nvSpPr>
            <p:cNvPr id="36890" name="Line 24"/>
            <p:cNvSpPr>
              <a:spLocks noChangeShapeType="1"/>
            </p:cNvSpPr>
            <p:nvPr/>
          </p:nvSpPr>
          <p:spPr bwMode="auto">
            <a:xfrm>
              <a:off x="4704"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grpSp>
      <p:sp>
        <p:nvSpPr>
          <p:cNvPr id="250905" name="Text Box 25"/>
          <p:cNvSpPr txBox="1">
            <a:spLocks noChangeArrowheads="1"/>
          </p:cNvSpPr>
          <p:nvPr/>
        </p:nvSpPr>
        <p:spPr bwMode="auto">
          <a:xfrm>
            <a:off x="914400" y="4980065"/>
            <a:ext cx="44958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sz="1600" b="1" dirty="0"/>
              <a:t>What are the types of the expressions</a:t>
            </a:r>
            <a:r>
              <a:rPr lang="en-US" sz="1400" b="1" dirty="0">
                <a:latin typeface="Courier New" panose="02070309020205020404" pitchFamily="49" charset="0"/>
              </a:rPr>
              <a:t> </a:t>
            </a:r>
          </a:p>
          <a:p>
            <a:pPr eaLnBrk="1" hangingPunct="1">
              <a:buFontTx/>
              <a:buAutoNum type="arabicPeriod"/>
            </a:pPr>
            <a:r>
              <a:rPr lang="en-US" sz="1400" b="1" dirty="0">
                <a:latin typeface="Courier New" panose="02070309020205020404" pitchFamily="49" charset="0"/>
              </a:rPr>
              <a:t>	head</a:t>
            </a:r>
          </a:p>
          <a:p>
            <a:pPr eaLnBrk="1" hangingPunct="1">
              <a:buFontTx/>
              <a:buAutoNum type="arabicPeriod"/>
            </a:pPr>
            <a:r>
              <a:rPr lang="en-US" sz="1400" b="1" dirty="0">
                <a:latin typeface="Courier New" panose="02070309020205020404" pitchFamily="49" charset="0"/>
              </a:rPr>
              <a:t>	*head</a:t>
            </a:r>
          </a:p>
          <a:p>
            <a:pPr eaLnBrk="1" hangingPunct="1">
              <a:buFontTx/>
              <a:buAutoNum type="arabicPeriod"/>
            </a:pPr>
            <a:r>
              <a:rPr lang="en-US" sz="1400" b="1" dirty="0">
                <a:latin typeface="Courier New" panose="02070309020205020404" pitchFamily="49" charset="0"/>
              </a:rPr>
              <a:t>	head-&gt;value</a:t>
            </a:r>
          </a:p>
          <a:p>
            <a:pPr eaLnBrk="1" hangingPunct="1">
              <a:buFontTx/>
              <a:buAutoNum type="arabicPeriod"/>
            </a:pPr>
            <a:r>
              <a:rPr lang="en-US" sz="1400" b="1" dirty="0">
                <a:latin typeface="Courier New" panose="02070309020205020404" pitchFamily="49" charset="0"/>
              </a:rPr>
              <a:t>	head-&gt;next</a:t>
            </a:r>
          </a:p>
          <a:p>
            <a:pPr eaLnBrk="1" hangingPunct="1">
              <a:buFontTx/>
              <a:buAutoNum type="arabicPeriod"/>
            </a:pPr>
            <a:r>
              <a:rPr lang="en-US" sz="1400" b="1" dirty="0">
                <a:latin typeface="Courier New" panose="02070309020205020404" pitchFamily="49" charset="0"/>
              </a:rPr>
              <a:t>	*(head-&gt;next)</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819" r="20006" b="15063"/>
          <a:stretch/>
        </p:blipFill>
        <p:spPr>
          <a:xfrm>
            <a:off x="8075488" y="328583"/>
            <a:ext cx="3282202" cy="2609826"/>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44964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fade">
                                      <p:cBhvr>
                                        <p:cTn id="7" dur="1000"/>
                                        <p:tgtEl>
                                          <p:spTgt spid="250883"/>
                                        </p:tgtEl>
                                      </p:cBhvr>
                                    </p:animEffect>
                                    <p:anim calcmode="lin" valueType="num">
                                      <p:cBhvr>
                                        <p:cTn id="8" dur="1000" fill="hold"/>
                                        <p:tgtEl>
                                          <p:spTgt spid="250883"/>
                                        </p:tgtEl>
                                        <p:attrNameLst>
                                          <p:attrName>ppt_x</p:attrName>
                                        </p:attrNameLst>
                                      </p:cBhvr>
                                      <p:tavLst>
                                        <p:tav tm="0">
                                          <p:val>
                                            <p:strVal val="#ppt_x"/>
                                          </p:val>
                                        </p:tav>
                                        <p:tav tm="100000">
                                          <p:val>
                                            <p:strVal val="#ppt_x"/>
                                          </p:val>
                                        </p:tav>
                                      </p:tavLst>
                                    </p:anim>
                                    <p:anim calcmode="lin" valueType="num">
                                      <p:cBhvr>
                                        <p:cTn id="9" dur="1000" fill="hold"/>
                                        <p:tgtEl>
                                          <p:spTgt spid="25088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50884"/>
                                        </p:tgtEl>
                                        <p:attrNameLst>
                                          <p:attrName>style.visibility</p:attrName>
                                        </p:attrNameLst>
                                      </p:cBhvr>
                                      <p:to>
                                        <p:strVal val="visible"/>
                                      </p:to>
                                    </p:set>
                                    <p:animEffect transition="in" filter="fade">
                                      <p:cBhvr>
                                        <p:cTn id="14" dur="1000"/>
                                        <p:tgtEl>
                                          <p:spTgt spid="250884"/>
                                        </p:tgtEl>
                                      </p:cBhvr>
                                    </p:animEffect>
                                    <p:anim calcmode="lin" valueType="num">
                                      <p:cBhvr>
                                        <p:cTn id="15" dur="1000" fill="hold"/>
                                        <p:tgtEl>
                                          <p:spTgt spid="250884"/>
                                        </p:tgtEl>
                                        <p:attrNameLst>
                                          <p:attrName>ppt_x</p:attrName>
                                        </p:attrNameLst>
                                      </p:cBhvr>
                                      <p:tavLst>
                                        <p:tav tm="0">
                                          <p:val>
                                            <p:strVal val="#ppt_x"/>
                                          </p:val>
                                        </p:tav>
                                        <p:tav tm="100000">
                                          <p:val>
                                            <p:strVal val="#ppt_x"/>
                                          </p:val>
                                        </p:tav>
                                      </p:tavLst>
                                    </p:anim>
                                    <p:anim calcmode="lin" valueType="num">
                                      <p:cBhvr>
                                        <p:cTn id="16" dur="1000" fill="hold"/>
                                        <p:tgtEl>
                                          <p:spTgt spid="25088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0905">
                                            <p:txEl>
                                              <p:pRg st="0" end="0"/>
                                            </p:txEl>
                                          </p:spTgt>
                                        </p:tgtEl>
                                        <p:attrNameLst>
                                          <p:attrName>style.visibility</p:attrName>
                                        </p:attrNameLst>
                                      </p:cBhvr>
                                      <p:to>
                                        <p:strVal val="visible"/>
                                      </p:to>
                                    </p:set>
                                    <p:anim calcmode="lin" valueType="num">
                                      <p:cBhvr additive="base">
                                        <p:cTn id="28" dur="500" fill="hold"/>
                                        <p:tgtEl>
                                          <p:spTgt spid="25090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509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50905">
                                            <p:txEl>
                                              <p:pRg st="1" end="1"/>
                                            </p:txEl>
                                          </p:spTgt>
                                        </p:tgtEl>
                                        <p:attrNameLst>
                                          <p:attrName>style.visibility</p:attrName>
                                        </p:attrNameLst>
                                      </p:cBhvr>
                                      <p:to>
                                        <p:strVal val="visible"/>
                                      </p:to>
                                    </p:set>
                                    <p:anim calcmode="lin" valueType="num">
                                      <p:cBhvr additive="base">
                                        <p:cTn id="34" dur="500" fill="hold"/>
                                        <p:tgtEl>
                                          <p:spTgt spid="250905">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509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50905">
                                            <p:txEl>
                                              <p:pRg st="2" end="2"/>
                                            </p:txEl>
                                          </p:spTgt>
                                        </p:tgtEl>
                                        <p:attrNameLst>
                                          <p:attrName>style.visibility</p:attrName>
                                        </p:attrNameLst>
                                      </p:cBhvr>
                                      <p:to>
                                        <p:strVal val="visible"/>
                                      </p:to>
                                    </p:set>
                                    <p:anim calcmode="lin" valueType="num">
                                      <p:cBhvr additive="base">
                                        <p:cTn id="40" dur="500" fill="hold"/>
                                        <p:tgtEl>
                                          <p:spTgt spid="250905">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509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50905">
                                            <p:txEl>
                                              <p:pRg st="3" end="3"/>
                                            </p:txEl>
                                          </p:spTgt>
                                        </p:tgtEl>
                                        <p:attrNameLst>
                                          <p:attrName>style.visibility</p:attrName>
                                        </p:attrNameLst>
                                      </p:cBhvr>
                                      <p:to>
                                        <p:strVal val="visible"/>
                                      </p:to>
                                    </p:set>
                                    <p:anim calcmode="lin" valueType="num">
                                      <p:cBhvr additive="base">
                                        <p:cTn id="46" dur="500" fill="hold"/>
                                        <p:tgtEl>
                                          <p:spTgt spid="250905">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509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50905">
                                            <p:txEl>
                                              <p:pRg st="4" end="4"/>
                                            </p:txEl>
                                          </p:spTgt>
                                        </p:tgtEl>
                                        <p:attrNameLst>
                                          <p:attrName>style.visibility</p:attrName>
                                        </p:attrNameLst>
                                      </p:cBhvr>
                                      <p:to>
                                        <p:strVal val="visible"/>
                                      </p:to>
                                    </p:set>
                                    <p:anim calcmode="lin" valueType="num">
                                      <p:cBhvr additive="base">
                                        <p:cTn id="52" dur="500" fill="hold"/>
                                        <p:tgtEl>
                                          <p:spTgt spid="250905">
                                            <p:txEl>
                                              <p:pRg st="4" end="4"/>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5090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50905">
                                            <p:txEl>
                                              <p:pRg st="5" end="5"/>
                                            </p:txEl>
                                          </p:spTgt>
                                        </p:tgtEl>
                                        <p:attrNameLst>
                                          <p:attrName>style.visibility</p:attrName>
                                        </p:attrNameLst>
                                      </p:cBhvr>
                                      <p:to>
                                        <p:strVal val="visible"/>
                                      </p:to>
                                    </p:set>
                                    <p:anim calcmode="lin" valueType="num">
                                      <p:cBhvr additive="base">
                                        <p:cTn id="58" dur="500" fill="hold"/>
                                        <p:tgtEl>
                                          <p:spTgt spid="250905">
                                            <p:txEl>
                                              <p:pRg st="5" end="5"/>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090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nimBg="1"/>
      <p:bldP spid="250884" grpId="0" animBg="1"/>
      <p:bldP spid="25090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Arithmetic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 supports addition and subtraction on pointers.  In the expression "a + b" if either operand is a pointer and the other operand is a number.  Let p be the pointer and n be the number.  The result of the operation is a memory location and is given as</a:t>
            </a:r>
          </a:p>
          <a:p>
            <a:pPr lvl="1"/>
            <a:r>
              <a:rPr lang="en-US" dirty="0" smtClean="0"/>
              <a:t>p + </a:t>
            </a:r>
            <a:r>
              <a:rPr lang="en-US" dirty="0" err="1" smtClean="0"/>
              <a:t>sizeof</a:t>
            </a:r>
            <a:r>
              <a:rPr lang="en-US" dirty="0" smtClean="0"/>
              <a:t>(thing-pointed-to-by-p)*n;</a:t>
            </a:r>
          </a:p>
          <a:p>
            <a:r>
              <a:rPr lang="en-US" dirty="0" smtClean="0"/>
              <a:t>Examples:</a:t>
            </a:r>
          </a:p>
          <a:p>
            <a:pPr lvl="1"/>
            <a:r>
              <a:rPr lang="en-US" dirty="0" smtClean="0"/>
              <a:t>char *p;</a:t>
            </a:r>
          </a:p>
          <a:p>
            <a:pPr lvl="1"/>
            <a:r>
              <a:rPr lang="en-US" dirty="0" smtClean="0"/>
              <a:t>…</a:t>
            </a:r>
          </a:p>
          <a:p>
            <a:pPr lvl="1"/>
            <a:r>
              <a:rPr lang="en-US" dirty="0" smtClean="0"/>
              <a:t>char *p1 = (p + 1);</a:t>
            </a:r>
          </a:p>
          <a:p>
            <a:pPr lvl="1"/>
            <a:r>
              <a:rPr lang="en-US" dirty="0" smtClean="0"/>
              <a:t>char *p2 = (p + 2);</a:t>
            </a:r>
          </a:p>
          <a:p>
            <a:pPr lvl="1"/>
            <a:r>
              <a:rPr lang="en-US" dirty="0" smtClean="0"/>
              <a:t>int *q;</a:t>
            </a:r>
          </a:p>
          <a:p>
            <a:pPr lvl="1"/>
            <a:r>
              <a:rPr lang="en-US" dirty="0" smtClean="0"/>
              <a:t>…</a:t>
            </a:r>
          </a:p>
          <a:p>
            <a:pPr lvl="1"/>
            <a:r>
              <a:rPr lang="en-US" dirty="0" smtClean="0"/>
              <a:t>int *q1 = (q + 1);</a:t>
            </a:r>
          </a:p>
          <a:p>
            <a:pPr lvl="1"/>
            <a:r>
              <a:rPr lang="en-US" dirty="0" smtClean="0"/>
              <a:t>int *q2 = (q + 2);</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763" y="3082246"/>
            <a:ext cx="4348485" cy="3380947"/>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51811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Arithmetic</a:t>
            </a:r>
            <a:endParaRPr lang="en-US" dirty="0"/>
          </a:p>
        </p:txBody>
      </p:sp>
      <p:sp>
        <p:nvSpPr>
          <p:cNvPr id="3" name="Content Placeholder 2"/>
          <p:cNvSpPr>
            <a:spLocks noGrp="1"/>
          </p:cNvSpPr>
          <p:nvPr>
            <p:ph idx="1"/>
          </p:nvPr>
        </p:nvSpPr>
        <p:spPr/>
        <p:txBody>
          <a:bodyPr>
            <a:normAutofit lnSpcReduction="10000"/>
          </a:bodyPr>
          <a:lstStyle/>
          <a:p>
            <a:r>
              <a:rPr lang="en-US" dirty="0" smtClean="0"/>
              <a:t>C supports addition and subtraction on pointers.  In the expression "a - b" if both operands are pointers to the same data type then the result of the operation is number given as</a:t>
            </a:r>
          </a:p>
          <a:p>
            <a:pPr lvl="1"/>
            <a:r>
              <a:rPr lang="en-US" dirty="0" smtClean="0"/>
              <a:t>the difference of a and b divided by the </a:t>
            </a:r>
            <a:r>
              <a:rPr lang="en-US" dirty="0" err="1" smtClean="0"/>
              <a:t>sizeof</a:t>
            </a:r>
            <a:r>
              <a:rPr lang="en-US" dirty="0" smtClean="0"/>
              <a:t> the element referred to by a and b.</a:t>
            </a:r>
          </a:p>
          <a:p>
            <a:r>
              <a:rPr lang="en-US" dirty="0" smtClean="0"/>
              <a:t>Examples:</a:t>
            </a:r>
          </a:p>
          <a:p>
            <a:pPr lvl="1"/>
            <a:r>
              <a:rPr lang="en-US" dirty="0" smtClean="0"/>
              <a:t>char *p1;</a:t>
            </a:r>
          </a:p>
          <a:p>
            <a:pPr lvl="1"/>
            <a:r>
              <a:rPr lang="en-US" dirty="0" smtClean="0"/>
              <a:t>char * p2;</a:t>
            </a:r>
          </a:p>
          <a:p>
            <a:pPr lvl="1"/>
            <a:r>
              <a:rPr lang="en-US" dirty="0" smtClean="0"/>
              <a:t>…</a:t>
            </a:r>
          </a:p>
          <a:p>
            <a:pPr lvl="1"/>
            <a:r>
              <a:rPr lang="en-US" dirty="0" smtClean="0"/>
              <a:t>int </a:t>
            </a:r>
            <a:r>
              <a:rPr lang="en-US" dirty="0" err="1" smtClean="0"/>
              <a:t>pDiff</a:t>
            </a:r>
            <a:r>
              <a:rPr lang="en-US" dirty="0" smtClean="0"/>
              <a:t> = p1 – p2;</a:t>
            </a:r>
          </a:p>
          <a:p>
            <a:pPr lvl="1"/>
            <a:r>
              <a:rPr lang="en-US" dirty="0" smtClean="0"/>
              <a:t>int *q1;</a:t>
            </a:r>
          </a:p>
          <a:p>
            <a:pPr lvl="1"/>
            <a:r>
              <a:rPr lang="en-US" dirty="0" smtClean="0"/>
              <a:t>int *q2;</a:t>
            </a:r>
          </a:p>
          <a:p>
            <a:pPr lvl="1"/>
            <a:r>
              <a:rPr lang="en-US" dirty="0" smtClean="0"/>
              <a:t>…</a:t>
            </a:r>
          </a:p>
          <a:p>
            <a:pPr lvl="1"/>
            <a:r>
              <a:rPr lang="en-US" dirty="0" smtClean="0"/>
              <a:t>int </a:t>
            </a:r>
            <a:r>
              <a:rPr lang="en-US" dirty="0" err="1" smtClean="0"/>
              <a:t>qDiff</a:t>
            </a:r>
            <a:r>
              <a:rPr lang="en-US" dirty="0" smtClean="0"/>
              <a:t> = q1 – q2;</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482" y="3442788"/>
            <a:ext cx="3884766" cy="3020405"/>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154168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t>
            </a:r>
            <a:r>
              <a:rPr lang="en-US" dirty="0" smtClean="0"/>
              <a:t>Data</a:t>
            </a:r>
            <a:endParaRPr lang="en-US" dirty="0"/>
          </a:p>
        </p:txBody>
      </p:sp>
      <p:sp>
        <p:nvSpPr>
          <p:cNvPr id="3" name="Content Placeholder 2"/>
          <p:cNvSpPr>
            <a:spLocks noGrp="1"/>
          </p:cNvSpPr>
          <p:nvPr>
            <p:ph idx="1"/>
          </p:nvPr>
        </p:nvSpPr>
        <p:spPr/>
        <p:txBody>
          <a:bodyPr/>
          <a:lstStyle/>
          <a:p>
            <a:r>
              <a:rPr lang="en-US" dirty="0"/>
              <a:t>Two basic memory operations with dynamic data</a:t>
            </a:r>
          </a:p>
          <a:p>
            <a:pPr lvl="1"/>
            <a:r>
              <a:rPr lang="en-US" dirty="0"/>
              <a:t>Object </a:t>
            </a:r>
            <a:r>
              <a:rPr lang="en-US" b="1" dirty="0"/>
              <a:t>creation</a:t>
            </a:r>
            <a:r>
              <a:rPr lang="en-US" dirty="0"/>
              <a:t> </a:t>
            </a:r>
            <a:r>
              <a:rPr lang="en-US" dirty="0" smtClean="0"/>
              <a:t>: allocates </a:t>
            </a:r>
            <a:r>
              <a:rPr lang="en-US" dirty="0"/>
              <a:t>heap storage for an element.  Heap storage exists for the duration of a program unless explicitly freed.</a:t>
            </a:r>
          </a:p>
          <a:p>
            <a:pPr lvl="1"/>
            <a:r>
              <a:rPr lang="en-US" dirty="0"/>
              <a:t>Object </a:t>
            </a:r>
            <a:r>
              <a:rPr lang="en-US" b="1" dirty="0"/>
              <a:t>destruction</a:t>
            </a:r>
            <a:r>
              <a:rPr lang="en-US" dirty="0"/>
              <a:t> </a:t>
            </a:r>
            <a:r>
              <a:rPr lang="en-US" dirty="0" smtClean="0"/>
              <a:t>: returns </a:t>
            </a:r>
            <a:r>
              <a:rPr lang="en-US" dirty="0"/>
              <a:t>heap storage to the OS for later use.</a:t>
            </a:r>
          </a:p>
          <a:p>
            <a:r>
              <a:rPr lang="en-US" dirty="0"/>
              <a:t>Example in C</a:t>
            </a:r>
          </a:p>
          <a:p>
            <a:pPr lvl="1"/>
            <a:r>
              <a:rPr lang="en-US" b="1" dirty="0"/>
              <a:t>void *</a:t>
            </a:r>
            <a:r>
              <a:rPr lang="en-US" b="1" dirty="0" err="1"/>
              <a:t>malloc</a:t>
            </a:r>
            <a:r>
              <a:rPr lang="en-US" b="1" dirty="0"/>
              <a:t>(int </a:t>
            </a:r>
            <a:r>
              <a:rPr lang="en-US" b="1" dirty="0" err="1"/>
              <a:t>number_of_bytes</a:t>
            </a:r>
            <a:r>
              <a:rPr lang="en-US" b="1" dirty="0"/>
              <a:t>)</a:t>
            </a:r>
          </a:p>
          <a:p>
            <a:pPr lvl="2"/>
            <a:r>
              <a:rPr lang="en-US" dirty="0"/>
              <a:t>allocates a contiguous amount of the specified amount of memory and returns the address of the first byte.</a:t>
            </a:r>
          </a:p>
          <a:p>
            <a:pPr lvl="1"/>
            <a:r>
              <a:rPr lang="en-US" b="1" dirty="0"/>
              <a:t>void free(void *p)</a:t>
            </a:r>
          </a:p>
          <a:p>
            <a:pPr lvl="2"/>
            <a:r>
              <a:rPr lang="en-US" dirty="0"/>
              <a:t>de-allocates the memory referred to by pointer p</a:t>
            </a:r>
            <a:r>
              <a:rPr lang="en-US" dirty="0" smtClean="0"/>
              <a:t>.  Pointer p must have previously been returned by a call to </a:t>
            </a:r>
            <a:r>
              <a:rPr lang="en-US" dirty="0" err="1" smtClean="0"/>
              <a:t>malloc</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00232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Pointer Example in C</a:t>
            </a:r>
          </a:p>
        </p:txBody>
      </p:sp>
      <p:sp>
        <p:nvSpPr>
          <p:cNvPr id="250883" name="Text Box 3"/>
          <p:cNvSpPr txBox="1">
            <a:spLocks noChangeArrowheads="1"/>
          </p:cNvSpPr>
          <p:nvPr/>
        </p:nvSpPr>
        <p:spPr bwMode="auto">
          <a:xfrm>
            <a:off x="914400" y="3200401"/>
            <a:ext cx="2895600" cy="1381125"/>
          </a:xfrm>
          <a:prstGeom prst="rect">
            <a:avLst/>
          </a:prstGeom>
          <a:solidFill>
            <a:schemeClr val="accent1">
              <a:lumMod val="60000"/>
              <a:lumOff val="4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12713">
              <a:defRPr/>
            </a:pPr>
            <a:r>
              <a:rPr lang="en-US" sz="1400" b="1" dirty="0">
                <a:latin typeface="Courier New" pitchFamily="49" charset="0"/>
                <a:sym typeface="Symbol" pitchFamily="18" charset="2"/>
              </a:rPr>
              <a:t>struct Node {</a:t>
            </a:r>
          </a:p>
          <a:p>
            <a:pPr marL="112713">
              <a:defRPr/>
            </a:pPr>
            <a:r>
              <a:rPr lang="en-US" sz="1400" b="1" dirty="0">
                <a:latin typeface="Courier New" pitchFamily="49" charset="0"/>
                <a:sym typeface="Symbol" pitchFamily="18" charset="2"/>
              </a:rPr>
              <a:t>   int value;</a:t>
            </a:r>
          </a:p>
          <a:p>
            <a:pPr marL="112713">
              <a:defRPr/>
            </a:pPr>
            <a:r>
              <a:rPr lang="en-US" sz="1400" b="1" dirty="0">
                <a:latin typeface="Courier New" pitchFamily="49" charset="0"/>
                <a:sym typeface="Symbol" pitchFamily="18" charset="2"/>
              </a:rPr>
              <a:t>   struct Node *next;</a:t>
            </a:r>
          </a:p>
          <a:p>
            <a:pPr marL="112713">
              <a:defRPr/>
            </a:pPr>
            <a:r>
              <a:rPr lang="en-US" sz="1400" b="1" dirty="0">
                <a:latin typeface="Courier New" pitchFamily="49" charset="0"/>
                <a:sym typeface="Symbol" pitchFamily="18" charset="2"/>
              </a:rPr>
              <a:t>}</a:t>
            </a:r>
          </a:p>
          <a:p>
            <a:pPr marL="112713">
              <a:defRPr/>
            </a:pPr>
            <a:endParaRPr lang="en-US" sz="1400" b="1" dirty="0">
              <a:latin typeface="Courier New" pitchFamily="49" charset="0"/>
              <a:sym typeface="Symbol" pitchFamily="18" charset="2"/>
            </a:endParaRPr>
          </a:p>
          <a:p>
            <a:pPr marL="112713">
              <a:defRPr/>
            </a:pPr>
            <a:r>
              <a:rPr lang="en-US" sz="1400" b="1" dirty="0">
                <a:latin typeface="Courier New" pitchFamily="49" charset="0"/>
                <a:sym typeface="Symbol" pitchFamily="18" charset="2"/>
              </a:rPr>
              <a:t>struct Node *head;</a:t>
            </a:r>
          </a:p>
        </p:txBody>
      </p:sp>
      <p:sp>
        <p:nvSpPr>
          <p:cNvPr id="250884" name="Text Box 4"/>
          <p:cNvSpPr txBox="1">
            <a:spLocks noChangeArrowheads="1"/>
          </p:cNvSpPr>
          <p:nvPr/>
        </p:nvSpPr>
        <p:spPr bwMode="auto">
          <a:xfrm>
            <a:off x="4316857" y="3195265"/>
            <a:ext cx="7128553" cy="2677656"/>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marL="112713">
              <a:defRPr/>
            </a:pPr>
            <a:r>
              <a:rPr lang="en-US" sz="1400" b="1" dirty="0">
                <a:solidFill>
                  <a:srgbClr val="006600"/>
                </a:solidFill>
                <a:latin typeface="Courier New" pitchFamily="49" charset="0"/>
                <a:sym typeface="Symbol" pitchFamily="18" charset="2"/>
              </a:rPr>
              <a:t>// Code fragment</a:t>
            </a:r>
          </a:p>
          <a:p>
            <a:pPr marL="112713">
              <a:defRPr/>
            </a:pPr>
            <a:endParaRPr lang="en-US" sz="1400" b="1" dirty="0" smtClean="0">
              <a:latin typeface="Courier New" pitchFamily="49" charset="0"/>
              <a:sym typeface="Symbol" pitchFamily="18" charset="2"/>
            </a:endParaRPr>
          </a:p>
          <a:p>
            <a:pPr marL="112713">
              <a:defRPr/>
            </a:pPr>
            <a:r>
              <a:rPr lang="en-US" sz="1400" b="1" dirty="0" smtClean="0">
                <a:latin typeface="Courier New" pitchFamily="49" charset="0"/>
                <a:sym typeface="Symbol" pitchFamily="18" charset="2"/>
              </a:rPr>
              <a:t>void insert(int v) {</a:t>
            </a:r>
            <a:endParaRPr lang="en-US" sz="1400" b="1" dirty="0">
              <a:latin typeface="Courier New" pitchFamily="49" charset="0"/>
              <a:sym typeface="Symbol" pitchFamily="18" charset="2"/>
            </a:endParaRPr>
          </a:p>
          <a:p>
            <a:pPr marL="112713">
              <a:defRPr/>
            </a:pPr>
            <a:r>
              <a:rPr lang="en-US" sz="1400" b="1" dirty="0" smtClean="0">
                <a:latin typeface="Courier New" pitchFamily="49" charset="0"/>
                <a:sym typeface="Symbol" pitchFamily="18" charset="2"/>
              </a:rPr>
              <a:t>  struct </a:t>
            </a:r>
            <a:r>
              <a:rPr lang="en-US" sz="1400" b="1" dirty="0">
                <a:latin typeface="Courier New" pitchFamily="49" charset="0"/>
                <a:sym typeface="Symbol" pitchFamily="18" charset="2"/>
              </a:rPr>
              <a:t>Node *p = head;</a:t>
            </a:r>
          </a:p>
          <a:p>
            <a:pPr marL="112713">
              <a:defRPr/>
            </a:pPr>
            <a:r>
              <a:rPr lang="en-US" sz="1400" b="1" dirty="0" smtClean="0">
                <a:latin typeface="Courier New" pitchFamily="49" charset="0"/>
                <a:sym typeface="Symbol" pitchFamily="18" charset="2"/>
              </a:rPr>
              <a:t>  while( p-&gt;next </a:t>
            </a: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NULL ) </a:t>
            </a:r>
            <a:r>
              <a:rPr lang="en-US" sz="1400" b="1" dirty="0">
                <a:latin typeface="Courier New" pitchFamily="49" charset="0"/>
                <a:sym typeface="Symbol" pitchFamily="18" charset="2"/>
              </a:rPr>
              <a:t>{</a:t>
            </a:r>
          </a:p>
          <a:p>
            <a:pPr marL="112713">
              <a:defRPr/>
            </a:pPr>
            <a:r>
              <a:rPr lang="en-US" sz="1400" b="1" dirty="0">
                <a:latin typeface="Courier New" pitchFamily="49" charset="0"/>
                <a:sym typeface="Symbol" pitchFamily="18" charset="2"/>
              </a:rPr>
              <a:t>  </a:t>
            </a:r>
            <a:r>
              <a:rPr lang="en-US" sz="1400" b="1" dirty="0" smtClean="0">
                <a:latin typeface="Courier New" pitchFamily="49" charset="0"/>
                <a:sym typeface="Symbol" pitchFamily="18" charset="2"/>
              </a:rPr>
              <a:t>  </a:t>
            </a:r>
            <a:r>
              <a:rPr lang="en-US" sz="1400" b="1" dirty="0">
                <a:latin typeface="Courier New" pitchFamily="49" charset="0"/>
                <a:sym typeface="Symbol" pitchFamily="18" charset="2"/>
              </a:rPr>
              <a:t>p = p-&gt;next;</a:t>
            </a:r>
          </a:p>
          <a:p>
            <a:pPr marL="112713">
              <a:defRPr/>
            </a:pPr>
            <a:r>
              <a:rPr lang="en-US" sz="1400" b="1" dirty="0" smtClean="0">
                <a:latin typeface="Courier New" pitchFamily="49" charset="0"/>
                <a:sym typeface="Symbol" pitchFamily="18" charset="2"/>
              </a:rPr>
              <a:t>  }</a:t>
            </a:r>
          </a:p>
          <a:p>
            <a:pPr marL="112713">
              <a:defRPr/>
            </a:pPr>
            <a:endParaRPr lang="en-US" sz="1400" b="1" dirty="0">
              <a:latin typeface="Courier New" pitchFamily="49" charset="0"/>
              <a:sym typeface="Symbol" pitchFamily="18" charset="2"/>
            </a:endParaRPr>
          </a:p>
          <a:p>
            <a:pPr marL="112713">
              <a:defRPr/>
            </a:pPr>
            <a:r>
              <a:rPr lang="en-US" sz="1400" b="1" dirty="0" smtClean="0">
                <a:latin typeface="Courier New" pitchFamily="49" charset="0"/>
                <a:sym typeface="Symbol" pitchFamily="18" charset="2"/>
              </a:rPr>
              <a:t>  p-&gt;next = (struct Node*)</a:t>
            </a:r>
            <a:r>
              <a:rPr lang="en-US" sz="1400" b="1" dirty="0" err="1" smtClean="0">
                <a:latin typeface="Courier New" pitchFamily="49" charset="0"/>
                <a:sym typeface="Symbol" pitchFamily="18" charset="2"/>
              </a:rPr>
              <a:t>malloc</a:t>
            </a:r>
            <a:r>
              <a:rPr lang="en-US" sz="1400" b="1" dirty="0" smtClean="0">
                <a:latin typeface="Courier New" pitchFamily="49" charset="0"/>
                <a:sym typeface="Symbol" pitchFamily="18" charset="2"/>
              </a:rPr>
              <a:t>(</a:t>
            </a:r>
            <a:r>
              <a:rPr lang="en-US" sz="1400" b="1" dirty="0" err="1" smtClean="0">
                <a:latin typeface="Courier New" pitchFamily="49" charset="0"/>
                <a:sym typeface="Symbol" pitchFamily="18" charset="2"/>
              </a:rPr>
              <a:t>sizeof</a:t>
            </a:r>
            <a:r>
              <a:rPr lang="en-US" sz="1400" b="1" dirty="0" smtClean="0">
                <a:latin typeface="Courier New" pitchFamily="49" charset="0"/>
                <a:sym typeface="Symbol" pitchFamily="18" charset="2"/>
              </a:rPr>
              <a:t> (struct Node));</a:t>
            </a:r>
          </a:p>
          <a:p>
            <a:pPr marL="112713">
              <a:defRPr/>
            </a:pPr>
            <a:r>
              <a:rPr lang="en-US" sz="1400" b="1" dirty="0" smtClean="0">
                <a:latin typeface="Courier New" pitchFamily="49" charset="0"/>
                <a:sym typeface="Symbol" pitchFamily="18" charset="2"/>
              </a:rPr>
              <a:t>  p-&gt;next-&gt;value = v;</a:t>
            </a:r>
          </a:p>
          <a:p>
            <a:pPr marL="112713">
              <a:defRPr/>
            </a:pPr>
            <a:r>
              <a:rPr lang="en-US" sz="1400" b="1" dirty="0" smtClean="0">
                <a:latin typeface="Courier New" pitchFamily="49" charset="0"/>
                <a:sym typeface="Symbol" pitchFamily="18" charset="2"/>
              </a:rPr>
              <a:t>  p-&gt;next-&gt;next = NULL;</a:t>
            </a:r>
          </a:p>
          <a:p>
            <a:pPr marL="112713">
              <a:defRPr/>
            </a:pPr>
            <a:r>
              <a:rPr lang="en-US" sz="1400" b="1" dirty="0">
                <a:latin typeface="Courier New" pitchFamily="49" charset="0"/>
                <a:sym typeface="Symbol" pitchFamily="18" charset="2"/>
              </a:rPr>
              <a:t>}</a:t>
            </a:r>
            <a:endParaRPr lang="en-US" sz="1400" b="1" dirty="0" smtClean="0">
              <a:latin typeface="Courier New" pitchFamily="49" charset="0"/>
              <a:sym typeface="Symbol" pitchFamily="18" charset="2"/>
            </a:endParaRPr>
          </a:p>
        </p:txBody>
      </p:sp>
      <p:grpSp>
        <p:nvGrpSpPr>
          <p:cNvPr id="2" name="Group 5"/>
          <p:cNvGrpSpPr>
            <a:grpSpLocks/>
          </p:cNvGrpSpPr>
          <p:nvPr/>
        </p:nvGrpSpPr>
        <p:grpSpPr bwMode="auto">
          <a:xfrm>
            <a:off x="914400" y="2029590"/>
            <a:ext cx="6629400" cy="762000"/>
            <a:chOff x="816" y="1248"/>
            <a:chExt cx="4176" cy="480"/>
          </a:xfrm>
          <a:effectLst>
            <a:outerShdw blurRad="50800" dist="38100" dir="2700000" algn="tl" rotWithShape="0">
              <a:prstClr val="black">
                <a:alpha val="40000"/>
              </a:prstClr>
            </a:outerShdw>
          </a:effectLst>
        </p:grpSpPr>
        <p:sp>
          <p:nvSpPr>
            <p:cNvPr id="36872" name="Rectangle 6"/>
            <p:cNvSpPr>
              <a:spLocks noChangeArrowheads="1"/>
            </p:cNvSpPr>
            <p:nvPr/>
          </p:nvSpPr>
          <p:spPr bwMode="auto">
            <a:xfrm>
              <a:off x="1536"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73" name="AutoShape 7"/>
            <p:cNvCxnSpPr>
              <a:cxnSpLocks noChangeShapeType="1"/>
              <a:stCxn id="36872" idx="2"/>
              <a:endCxn id="36872" idx="0"/>
            </p:cNvCxnSpPr>
            <p:nvPr/>
          </p:nvCxnSpPr>
          <p:spPr bwMode="auto">
            <a:xfrm flipV="1">
              <a:off x="1872"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74" name="Line 8"/>
            <p:cNvSpPr>
              <a:spLocks noChangeShapeType="1"/>
            </p:cNvSpPr>
            <p:nvPr/>
          </p:nvSpPr>
          <p:spPr bwMode="auto">
            <a:xfrm>
              <a:off x="1248"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5" name="Line 9"/>
            <p:cNvSpPr>
              <a:spLocks noChangeShapeType="1"/>
            </p:cNvSpPr>
            <p:nvPr/>
          </p:nvSpPr>
          <p:spPr bwMode="auto">
            <a:xfrm>
              <a:off x="2112"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6" name="Rectangle 10"/>
            <p:cNvSpPr>
              <a:spLocks noChangeArrowheads="1"/>
            </p:cNvSpPr>
            <p:nvPr/>
          </p:nvSpPr>
          <p:spPr bwMode="auto">
            <a:xfrm>
              <a:off x="2400"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77" name="AutoShape 11"/>
            <p:cNvCxnSpPr>
              <a:cxnSpLocks noChangeShapeType="1"/>
              <a:stCxn id="36876" idx="2"/>
              <a:endCxn id="36876" idx="0"/>
            </p:cNvCxnSpPr>
            <p:nvPr/>
          </p:nvCxnSpPr>
          <p:spPr bwMode="auto">
            <a:xfrm flipV="1">
              <a:off x="2736"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78" name="Line 12"/>
            <p:cNvSpPr>
              <a:spLocks noChangeShapeType="1"/>
            </p:cNvSpPr>
            <p:nvPr/>
          </p:nvSpPr>
          <p:spPr bwMode="auto">
            <a:xfrm>
              <a:off x="2976"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79" name="Rectangle 13"/>
            <p:cNvSpPr>
              <a:spLocks noChangeArrowheads="1"/>
            </p:cNvSpPr>
            <p:nvPr/>
          </p:nvSpPr>
          <p:spPr bwMode="auto">
            <a:xfrm>
              <a:off x="3264"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80" name="AutoShape 14"/>
            <p:cNvCxnSpPr>
              <a:cxnSpLocks noChangeShapeType="1"/>
              <a:stCxn id="36879" idx="2"/>
              <a:endCxn id="36879" idx="0"/>
            </p:cNvCxnSpPr>
            <p:nvPr/>
          </p:nvCxnSpPr>
          <p:spPr bwMode="auto">
            <a:xfrm flipV="1">
              <a:off x="3600"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81" name="Line 15"/>
            <p:cNvSpPr>
              <a:spLocks noChangeShapeType="1"/>
            </p:cNvSpPr>
            <p:nvPr/>
          </p:nvSpPr>
          <p:spPr bwMode="auto">
            <a:xfrm>
              <a:off x="3840"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sp>
          <p:nvSpPr>
            <p:cNvPr id="36882" name="Rectangle 16"/>
            <p:cNvSpPr>
              <a:spLocks noChangeArrowheads="1"/>
            </p:cNvSpPr>
            <p:nvPr/>
          </p:nvSpPr>
          <p:spPr bwMode="auto">
            <a:xfrm>
              <a:off x="4128" y="1440"/>
              <a:ext cx="672" cy="288"/>
            </a:xfrm>
            <a:prstGeom prst="rect">
              <a:avLst/>
            </a:prstGeom>
            <a:solidFill>
              <a:schemeClr val="accent2">
                <a:lumMod val="75000"/>
              </a:schemeClr>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p>
          </p:txBody>
        </p:sp>
        <p:cxnSp>
          <p:nvCxnSpPr>
            <p:cNvPr id="36883" name="AutoShape 17"/>
            <p:cNvCxnSpPr>
              <a:cxnSpLocks noChangeShapeType="1"/>
              <a:stCxn id="36882" idx="2"/>
              <a:endCxn id="36882" idx="0"/>
            </p:cNvCxnSpPr>
            <p:nvPr/>
          </p:nvCxnSpPr>
          <p:spPr bwMode="auto">
            <a:xfrm flipV="1">
              <a:off x="4464" y="1440"/>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884" name="Text Box 18"/>
            <p:cNvSpPr txBox="1">
              <a:spLocks noChangeArrowheads="1"/>
            </p:cNvSpPr>
            <p:nvPr/>
          </p:nvSpPr>
          <p:spPr bwMode="auto">
            <a:xfrm>
              <a:off x="816" y="1488"/>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600" b="1"/>
                <a:t>head</a:t>
              </a:r>
            </a:p>
          </p:txBody>
        </p:sp>
        <p:sp>
          <p:nvSpPr>
            <p:cNvPr id="36885" name="Text Box 19"/>
            <p:cNvSpPr txBox="1">
              <a:spLocks noChangeArrowheads="1"/>
            </p:cNvSpPr>
            <p:nvPr/>
          </p:nvSpPr>
          <p:spPr bwMode="auto">
            <a:xfrm>
              <a:off x="1536" y="1248"/>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400" b="1"/>
                <a:t>value   next</a:t>
              </a:r>
            </a:p>
          </p:txBody>
        </p:sp>
        <p:sp>
          <p:nvSpPr>
            <p:cNvPr id="36886" name="Text Box 20"/>
            <p:cNvSpPr txBox="1">
              <a:spLocks noChangeArrowheads="1"/>
            </p:cNvSpPr>
            <p:nvPr/>
          </p:nvSpPr>
          <p:spPr bwMode="auto">
            <a:xfrm>
              <a:off x="1536"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1</a:t>
              </a:r>
            </a:p>
          </p:txBody>
        </p:sp>
        <p:sp>
          <p:nvSpPr>
            <p:cNvPr id="36887" name="Text Box 21"/>
            <p:cNvSpPr txBox="1">
              <a:spLocks noChangeArrowheads="1"/>
            </p:cNvSpPr>
            <p:nvPr/>
          </p:nvSpPr>
          <p:spPr bwMode="auto">
            <a:xfrm>
              <a:off x="2400"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dirty="0"/>
                <a:t>3</a:t>
              </a:r>
            </a:p>
          </p:txBody>
        </p:sp>
        <p:sp>
          <p:nvSpPr>
            <p:cNvPr id="36888" name="Text Box 22"/>
            <p:cNvSpPr txBox="1">
              <a:spLocks noChangeArrowheads="1"/>
            </p:cNvSpPr>
            <p:nvPr/>
          </p:nvSpPr>
          <p:spPr bwMode="auto">
            <a:xfrm>
              <a:off x="3264"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5</a:t>
              </a:r>
            </a:p>
          </p:txBody>
        </p:sp>
        <p:sp>
          <p:nvSpPr>
            <p:cNvPr id="36889" name="Text Box 23"/>
            <p:cNvSpPr txBox="1">
              <a:spLocks noChangeArrowheads="1"/>
            </p:cNvSpPr>
            <p:nvPr/>
          </p:nvSpPr>
          <p:spPr bwMode="auto">
            <a:xfrm>
              <a:off x="4128" y="148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400" b="1"/>
                <a:t>7</a:t>
              </a:r>
            </a:p>
          </p:txBody>
        </p:sp>
        <p:sp>
          <p:nvSpPr>
            <p:cNvPr id="36890" name="Line 24"/>
            <p:cNvSpPr>
              <a:spLocks noChangeShapeType="1"/>
            </p:cNvSpPr>
            <p:nvPr/>
          </p:nvSpPr>
          <p:spPr bwMode="auto">
            <a:xfrm>
              <a:off x="4704" y="158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1"/>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819" r="20006" b="15063"/>
          <a:stretch/>
        </p:blipFill>
        <p:spPr>
          <a:xfrm>
            <a:off x="8075488" y="328583"/>
            <a:ext cx="3282202" cy="2609826"/>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704279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fade">
                                      <p:cBhvr>
                                        <p:cTn id="7" dur="1000"/>
                                        <p:tgtEl>
                                          <p:spTgt spid="250883"/>
                                        </p:tgtEl>
                                      </p:cBhvr>
                                    </p:animEffect>
                                    <p:anim calcmode="lin" valueType="num">
                                      <p:cBhvr>
                                        <p:cTn id="8" dur="1000" fill="hold"/>
                                        <p:tgtEl>
                                          <p:spTgt spid="250883"/>
                                        </p:tgtEl>
                                        <p:attrNameLst>
                                          <p:attrName>ppt_x</p:attrName>
                                        </p:attrNameLst>
                                      </p:cBhvr>
                                      <p:tavLst>
                                        <p:tav tm="0">
                                          <p:val>
                                            <p:strVal val="#ppt_x"/>
                                          </p:val>
                                        </p:tav>
                                        <p:tav tm="100000">
                                          <p:val>
                                            <p:strVal val="#ppt_x"/>
                                          </p:val>
                                        </p:tav>
                                      </p:tavLst>
                                    </p:anim>
                                    <p:anim calcmode="lin" valueType="num">
                                      <p:cBhvr>
                                        <p:cTn id="9" dur="1000" fill="hold"/>
                                        <p:tgtEl>
                                          <p:spTgt spid="25088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50884"/>
                                        </p:tgtEl>
                                        <p:attrNameLst>
                                          <p:attrName>style.visibility</p:attrName>
                                        </p:attrNameLst>
                                      </p:cBhvr>
                                      <p:to>
                                        <p:strVal val="visible"/>
                                      </p:to>
                                    </p:set>
                                    <p:animEffect transition="in" filter="fade">
                                      <p:cBhvr>
                                        <p:cTn id="14" dur="1000"/>
                                        <p:tgtEl>
                                          <p:spTgt spid="250884"/>
                                        </p:tgtEl>
                                      </p:cBhvr>
                                    </p:animEffect>
                                    <p:anim calcmode="lin" valueType="num">
                                      <p:cBhvr>
                                        <p:cTn id="15" dur="1000" fill="hold"/>
                                        <p:tgtEl>
                                          <p:spTgt spid="250884"/>
                                        </p:tgtEl>
                                        <p:attrNameLst>
                                          <p:attrName>ppt_x</p:attrName>
                                        </p:attrNameLst>
                                      </p:cBhvr>
                                      <p:tavLst>
                                        <p:tav tm="0">
                                          <p:val>
                                            <p:strVal val="#ppt_x"/>
                                          </p:val>
                                        </p:tav>
                                        <p:tav tm="100000">
                                          <p:val>
                                            <p:strVal val="#ppt_x"/>
                                          </p:val>
                                        </p:tav>
                                      </p:tavLst>
                                    </p:anim>
                                    <p:anim calcmode="lin" valueType="num">
                                      <p:cBhvr>
                                        <p:cTn id="16" dur="1000" fill="hold"/>
                                        <p:tgtEl>
                                          <p:spTgt spid="25088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nimBg="1"/>
      <p:bldP spid="25088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Dynamic Data in C</a:t>
            </a:r>
          </a:p>
        </p:txBody>
      </p:sp>
      <p:sp>
        <p:nvSpPr>
          <p:cNvPr id="254979" name="Text Box 3"/>
          <p:cNvSpPr txBox="1">
            <a:spLocks noChangeArrowheads="1"/>
          </p:cNvSpPr>
          <p:nvPr/>
        </p:nvSpPr>
        <p:spPr bwMode="auto">
          <a:xfrm>
            <a:off x="1827193" y="2087303"/>
            <a:ext cx="8543709" cy="4093428"/>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marL="112713">
              <a:defRPr sz="1400" b="1">
                <a:solidFill>
                  <a:srgbClr val="006600"/>
                </a:solidFill>
                <a:latin typeface="Courier New" pitchFamily="49" charset="0"/>
              </a:defRPr>
            </a:lvl1pPr>
          </a:lstStyle>
          <a:p>
            <a:r>
              <a:rPr lang="en-US" sz="2000" dirty="0">
                <a:solidFill>
                  <a:schemeClr val="tx1"/>
                </a:solidFill>
                <a:sym typeface="Symbol" pitchFamily="18" charset="2"/>
              </a:rPr>
              <a:t>// Illustrates creation of dynamic data</a:t>
            </a:r>
          </a:p>
          <a:p>
            <a:r>
              <a:rPr lang="en-US" sz="2000" dirty="0">
                <a:solidFill>
                  <a:schemeClr val="tx1"/>
                </a:solidFill>
                <a:sym typeface="Symbol" pitchFamily="18" charset="2"/>
              </a:rPr>
              <a:t>// Also illustrates pointer arithmetic…</a:t>
            </a:r>
          </a:p>
          <a:p>
            <a:r>
              <a:rPr lang="en-US" sz="2000" dirty="0">
                <a:solidFill>
                  <a:schemeClr val="tx1"/>
                </a:solidFill>
                <a:sym typeface="Symbol" pitchFamily="18" charset="2"/>
              </a:rPr>
              <a:t>char *</a:t>
            </a:r>
            <a:r>
              <a:rPr lang="en-US" sz="2000" dirty="0" err="1">
                <a:solidFill>
                  <a:schemeClr val="tx1"/>
                </a:solidFill>
                <a:sym typeface="Symbol" pitchFamily="18" charset="2"/>
              </a:rPr>
              <a:t>createHelloString</a:t>
            </a:r>
            <a:r>
              <a:rPr lang="en-US" sz="2000" dirty="0">
                <a:solidFill>
                  <a:schemeClr val="tx1"/>
                </a:solidFill>
                <a:sym typeface="Symbol" pitchFamily="18" charset="2"/>
              </a:rPr>
              <a:t>() {</a:t>
            </a:r>
          </a:p>
          <a:p>
            <a:pPr lvl="1"/>
            <a:r>
              <a:rPr lang="en-US" sz="2000" dirty="0">
                <a:sym typeface="Symbol" pitchFamily="18" charset="2"/>
              </a:rPr>
              <a:t>char *</a:t>
            </a:r>
            <a:r>
              <a:rPr lang="en-US" sz="2000" dirty="0" err="1">
                <a:sym typeface="Symbol" pitchFamily="18" charset="2"/>
              </a:rPr>
              <a:t>str</a:t>
            </a:r>
            <a:r>
              <a:rPr lang="en-US" sz="2000" dirty="0">
                <a:sym typeface="Symbol" pitchFamily="18" charset="2"/>
              </a:rPr>
              <a:t> = (char*)</a:t>
            </a:r>
            <a:r>
              <a:rPr lang="en-US" sz="2000" dirty="0" err="1">
                <a:sym typeface="Symbol" pitchFamily="18" charset="2"/>
              </a:rPr>
              <a:t>malloc</a:t>
            </a:r>
            <a:r>
              <a:rPr lang="en-US" sz="2000" dirty="0">
                <a:sym typeface="Symbol" pitchFamily="18" charset="2"/>
              </a:rPr>
              <a:t>(6 * </a:t>
            </a:r>
            <a:r>
              <a:rPr lang="en-US" sz="2000" dirty="0" err="1">
                <a:sym typeface="Symbol" pitchFamily="18" charset="2"/>
              </a:rPr>
              <a:t>sizeof</a:t>
            </a:r>
            <a:r>
              <a:rPr lang="en-US" sz="2000" dirty="0">
                <a:sym typeface="Symbol" pitchFamily="18" charset="2"/>
              </a:rPr>
              <a:t>(char));</a:t>
            </a:r>
          </a:p>
          <a:p>
            <a:pPr lvl="1"/>
            <a:endParaRPr lang="en-US" sz="2000" dirty="0">
              <a:sym typeface="Symbol" pitchFamily="18" charset="2"/>
            </a:endParaRPr>
          </a:p>
          <a:p>
            <a:pPr lvl="1"/>
            <a:r>
              <a:rPr lang="en-US" sz="2000" dirty="0">
                <a:sym typeface="Symbol" pitchFamily="18" charset="2"/>
              </a:rPr>
              <a:t>*</a:t>
            </a:r>
            <a:r>
              <a:rPr lang="en-US" sz="2000" dirty="0" err="1">
                <a:sym typeface="Symbol" pitchFamily="18" charset="2"/>
              </a:rPr>
              <a:t>str</a:t>
            </a:r>
            <a:r>
              <a:rPr lang="en-US" sz="2000" dirty="0">
                <a:sym typeface="Symbol" pitchFamily="18" charset="2"/>
              </a:rPr>
              <a:t> = ‘h’;</a:t>
            </a:r>
          </a:p>
          <a:p>
            <a:pPr lvl="1"/>
            <a:r>
              <a:rPr lang="en-US" sz="2000" dirty="0">
                <a:sym typeface="Symbol" pitchFamily="18" charset="2"/>
              </a:rPr>
              <a:t>*(str+1) = ‘e’;</a:t>
            </a:r>
          </a:p>
          <a:p>
            <a:pPr lvl="1"/>
            <a:r>
              <a:rPr lang="en-US" sz="2000" dirty="0">
                <a:sym typeface="Symbol" pitchFamily="18" charset="2"/>
              </a:rPr>
              <a:t>*(str+2) = ‘l’;</a:t>
            </a:r>
          </a:p>
          <a:p>
            <a:pPr lvl="1"/>
            <a:r>
              <a:rPr lang="en-US" sz="2000" dirty="0">
                <a:sym typeface="Symbol" pitchFamily="18" charset="2"/>
              </a:rPr>
              <a:t>*(str+3) = ‘l’;</a:t>
            </a:r>
          </a:p>
          <a:p>
            <a:pPr lvl="1"/>
            <a:r>
              <a:rPr lang="en-US" sz="2000" dirty="0">
                <a:sym typeface="Symbol" pitchFamily="18" charset="2"/>
              </a:rPr>
              <a:t>*(str+4) = ‘0’;</a:t>
            </a:r>
          </a:p>
          <a:p>
            <a:pPr lvl="1"/>
            <a:r>
              <a:rPr lang="en-US" sz="2000" dirty="0">
                <a:sym typeface="Symbol" pitchFamily="18" charset="2"/>
              </a:rPr>
              <a:t>*(str+5) = (char)0;</a:t>
            </a:r>
          </a:p>
          <a:p>
            <a:pPr lvl="1"/>
            <a:r>
              <a:rPr lang="en-US" sz="2000" dirty="0">
                <a:sym typeface="Symbol" pitchFamily="18" charset="2"/>
              </a:rPr>
              <a:t>return </a:t>
            </a:r>
            <a:r>
              <a:rPr lang="en-US" sz="2000" dirty="0" err="1">
                <a:sym typeface="Symbol" pitchFamily="18" charset="2"/>
              </a:rPr>
              <a:t>str</a:t>
            </a:r>
            <a:r>
              <a:rPr lang="en-US" sz="2000" dirty="0">
                <a:sym typeface="Symbol" pitchFamily="18" charset="2"/>
              </a:rPr>
              <a:t>;</a:t>
            </a:r>
          </a:p>
          <a:p>
            <a:r>
              <a:rPr lang="en-US" sz="2000" dirty="0">
                <a:solidFill>
                  <a:schemeClr val="tx1"/>
                </a:solidFill>
                <a:sym typeface="Symbol" pitchFamily="18" charset="2"/>
              </a:rPr>
              <a:t>}</a:t>
            </a:r>
          </a:p>
        </p:txBody>
      </p:sp>
      <p:sp>
        <p:nvSpPr>
          <p:cNvPr id="2" name="Slide Number Placeholder 1"/>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203002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fade">
                                      <p:cBhvr>
                                        <p:cTn id="7" dur="1000"/>
                                        <p:tgtEl>
                                          <p:spTgt spid="254979"/>
                                        </p:tgtEl>
                                      </p:cBhvr>
                                    </p:animEffect>
                                    <p:anim calcmode="lin" valueType="num">
                                      <p:cBhvr>
                                        <p:cTn id="8" dur="1000" fill="hold"/>
                                        <p:tgtEl>
                                          <p:spTgt spid="254979"/>
                                        </p:tgtEl>
                                        <p:attrNameLst>
                                          <p:attrName>ppt_x</p:attrName>
                                        </p:attrNameLst>
                                      </p:cBhvr>
                                      <p:tavLst>
                                        <p:tav tm="0">
                                          <p:val>
                                            <p:strVal val="#ppt_x"/>
                                          </p:val>
                                        </p:tav>
                                        <p:tav tm="100000">
                                          <p:val>
                                            <p:strVal val="#ppt_x"/>
                                          </p:val>
                                        </p:tav>
                                      </p:tavLst>
                                    </p:anim>
                                    <p:anim calcmode="lin" valueType="num">
                                      <p:cBhvr>
                                        <p:cTn id="9" dur="1000" fill="hold"/>
                                        <p:tgtEl>
                                          <p:spTgt spid="2549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Type error examples</a:t>
            </a:r>
            <a:endParaRPr lang="en-US" dirty="0"/>
          </a:p>
        </p:txBody>
      </p:sp>
      <p:sp>
        <p:nvSpPr>
          <p:cNvPr id="5" name="Content Placeholder 4"/>
          <p:cNvSpPr>
            <a:spLocks noGrp="1"/>
          </p:cNvSpPr>
          <p:nvPr>
            <p:ph idx="1"/>
          </p:nvPr>
        </p:nvSpPr>
        <p:spPr/>
        <p:txBody>
          <a:bodyPr/>
          <a:lstStyle/>
          <a:p>
            <a:r>
              <a:rPr lang="en-US" dirty="0" smtClean="0"/>
              <a:t>C example</a:t>
            </a:r>
          </a:p>
          <a:p>
            <a:pPr lvl="1"/>
            <a:r>
              <a:rPr lang="en-US" dirty="0" err="1" smtClean="0"/>
              <a:t>printf</a:t>
            </a:r>
            <a:r>
              <a:rPr lang="en-US" dirty="0" smtClean="0"/>
              <a:t>("%d", 12);</a:t>
            </a:r>
          </a:p>
          <a:p>
            <a:pPr lvl="1"/>
            <a:r>
              <a:rPr lang="en-US" dirty="0" err="1" smtClean="0"/>
              <a:t>printf</a:t>
            </a:r>
            <a:r>
              <a:rPr lang="en-US" dirty="0" smtClean="0"/>
              <a:t>("%s", 12);</a:t>
            </a:r>
          </a:p>
          <a:p>
            <a:pPr lvl="1"/>
            <a:endParaRPr lang="en-US" dirty="0"/>
          </a:p>
          <a:p>
            <a:r>
              <a:rPr lang="en-US" dirty="0" smtClean="0"/>
              <a:t>Explanation</a:t>
            </a:r>
          </a:p>
          <a:p>
            <a:pPr lvl="1"/>
            <a:r>
              <a:rPr lang="en-US" dirty="0" smtClean="0"/>
              <a:t>"%d" means print-as an integer decimal.  The corresponding argument is handled as an int.  This statement compiles.  This statement functions correctly on execution.</a:t>
            </a:r>
          </a:p>
          <a:p>
            <a:pPr lvl="1"/>
            <a:r>
              <a:rPr lang="en-US" dirty="0" smtClean="0"/>
              <a:t>"%s" means print-as a string.  The corresponding argument is handled as a pointer-to-a-char.  This statement compiles.  The program crashes on execution.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881" y="1699496"/>
            <a:ext cx="5036367" cy="1963496"/>
          </a:xfrm>
          <a:prstGeom prst="rect">
            <a:avLst/>
          </a:prstGeom>
          <a:ln>
            <a:solidFill>
              <a:schemeClr val="tx1"/>
            </a:solidFill>
          </a:ln>
          <a:effectLst>
            <a:outerShdw blurRad="50800" dist="38100" dir="2700000" algn="tl" rotWithShape="0">
              <a:prstClr val="black">
                <a:alpha val="40000"/>
              </a:prstClr>
            </a:outerShdw>
          </a:effectLst>
        </p:spPr>
      </p:pic>
      <p:sp>
        <p:nvSpPr>
          <p:cNvPr id="2" name="Slide Number Placeholder 1"/>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929906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related errors</a:t>
            </a:r>
            <a:endParaRPr lang="en-US" dirty="0"/>
          </a:p>
        </p:txBody>
      </p:sp>
      <p:sp>
        <p:nvSpPr>
          <p:cNvPr id="3" name="Content Placeholder 2"/>
          <p:cNvSpPr>
            <a:spLocks noGrp="1"/>
          </p:cNvSpPr>
          <p:nvPr>
            <p:ph idx="1"/>
          </p:nvPr>
        </p:nvSpPr>
        <p:spPr/>
        <p:txBody>
          <a:bodyPr/>
          <a:lstStyle/>
          <a:p>
            <a:r>
              <a:rPr lang="en-US" dirty="0" smtClean="0"/>
              <a:t>Dangling </a:t>
            </a:r>
            <a:r>
              <a:rPr lang="en-US" dirty="0"/>
              <a:t>pointer </a:t>
            </a:r>
            <a:r>
              <a:rPr lang="en-US" dirty="0" smtClean="0"/>
              <a:t>: a </a:t>
            </a:r>
            <a:r>
              <a:rPr lang="en-US" dirty="0"/>
              <a:t>pointer that points to something other than what it </a:t>
            </a:r>
            <a:r>
              <a:rPr lang="en-US" dirty="0" smtClean="0"/>
              <a:t>should.</a:t>
            </a:r>
            <a:endParaRPr lang="en-US" dirty="0"/>
          </a:p>
          <a:p>
            <a:r>
              <a:rPr lang="en-US" dirty="0" smtClean="0"/>
              <a:t>Memory </a:t>
            </a:r>
            <a:r>
              <a:rPr lang="en-US" dirty="0"/>
              <a:t>leak </a:t>
            </a:r>
            <a:r>
              <a:rPr lang="en-US" dirty="0" smtClean="0"/>
              <a:t>: when </a:t>
            </a:r>
            <a:r>
              <a:rPr lang="en-US" dirty="0"/>
              <a:t>memory has been allocated to a program but the memory is unreachable.</a:t>
            </a:r>
          </a:p>
          <a:p>
            <a:endParaRPr lang="en-US" dirty="0"/>
          </a:p>
        </p:txBody>
      </p:sp>
      <p:sp>
        <p:nvSpPr>
          <p:cNvPr id="4" name="Text Box 4"/>
          <p:cNvSpPr txBox="1">
            <a:spLocks noChangeArrowheads="1"/>
          </p:cNvSpPr>
          <p:nvPr/>
        </p:nvSpPr>
        <p:spPr bwMode="auto">
          <a:xfrm>
            <a:off x="3012948" y="3891308"/>
            <a:ext cx="6172200" cy="1200329"/>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marL="112713">
              <a:defRPr sz="1400" b="1">
                <a:solidFill>
                  <a:srgbClr val="006600"/>
                </a:solidFill>
                <a:latin typeface="Courier New" pitchFamily="49" charset="0"/>
              </a:defRPr>
            </a:lvl1pPr>
            <a:lvl2pPr lvl="1"/>
          </a:lstStyle>
          <a:p>
            <a:r>
              <a:rPr lang="en-US" sz="1800" dirty="0">
                <a:solidFill>
                  <a:schemeClr val="tx1"/>
                </a:solidFill>
                <a:sym typeface="Symbol" pitchFamily="18" charset="2"/>
              </a:rPr>
              <a:t>Node *n1 = (Node*)</a:t>
            </a:r>
            <a:r>
              <a:rPr lang="en-US" sz="1800" dirty="0" err="1">
                <a:solidFill>
                  <a:schemeClr val="tx1"/>
                </a:solidFill>
                <a:sym typeface="Symbol" pitchFamily="18" charset="2"/>
              </a:rPr>
              <a:t>malloc</a:t>
            </a:r>
            <a:r>
              <a:rPr lang="en-US" sz="1800" dirty="0">
                <a:solidFill>
                  <a:schemeClr val="tx1"/>
                </a:solidFill>
                <a:sym typeface="Symbol" pitchFamily="18" charset="2"/>
              </a:rPr>
              <a:t>(</a:t>
            </a:r>
            <a:r>
              <a:rPr lang="en-US" sz="1800" dirty="0" err="1">
                <a:solidFill>
                  <a:schemeClr val="tx1"/>
                </a:solidFill>
                <a:sym typeface="Symbol" pitchFamily="18" charset="2"/>
              </a:rPr>
              <a:t>sizeof</a:t>
            </a:r>
            <a:r>
              <a:rPr lang="en-US" sz="1800" dirty="0">
                <a:solidFill>
                  <a:schemeClr val="tx1"/>
                </a:solidFill>
                <a:sym typeface="Symbol" pitchFamily="18" charset="2"/>
              </a:rPr>
              <a:t>(Node));</a:t>
            </a:r>
          </a:p>
          <a:p>
            <a:r>
              <a:rPr lang="en-US" sz="1800" dirty="0">
                <a:solidFill>
                  <a:schemeClr val="tx1"/>
                </a:solidFill>
                <a:sym typeface="Symbol" pitchFamily="18" charset="2"/>
              </a:rPr>
              <a:t>Node *n2 = (Node*)</a:t>
            </a:r>
            <a:r>
              <a:rPr lang="en-US" sz="1800" dirty="0" err="1">
                <a:solidFill>
                  <a:schemeClr val="tx1"/>
                </a:solidFill>
                <a:sym typeface="Symbol" pitchFamily="18" charset="2"/>
              </a:rPr>
              <a:t>malloc</a:t>
            </a:r>
            <a:r>
              <a:rPr lang="en-US" sz="1800" dirty="0">
                <a:solidFill>
                  <a:schemeClr val="tx1"/>
                </a:solidFill>
                <a:sym typeface="Symbol" pitchFamily="18" charset="2"/>
              </a:rPr>
              <a:t>(</a:t>
            </a:r>
            <a:r>
              <a:rPr lang="en-US" sz="1800" dirty="0" err="1">
                <a:solidFill>
                  <a:schemeClr val="tx1"/>
                </a:solidFill>
                <a:sym typeface="Symbol" pitchFamily="18" charset="2"/>
              </a:rPr>
              <a:t>sizeof</a:t>
            </a:r>
            <a:r>
              <a:rPr lang="en-US" sz="1800" dirty="0">
                <a:solidFill>
                  <a:schemeClr val="tx1"/>
                </a:solidFill>
                <a:sym typeface="Symbol" pitchFamily="18" charset="2"/>
              </a:rPr>
              <a:t>(Node</a:t>
            </a:r>
            <a:r>
              <a:rPr lang="en-US" sz="1800" dirty="0" smtClean="0">
                <a:solidFill>
                  <a:schemeClr val="tx1"/>
                </a:solidFill>
                <a:sym typeface="Symbol" pitchFamily="18" charset="2"/>
              </a:rPr>
              <a:t>));</a:t>
            </a:r>
          </a:p>
          <a:p>
            <a:r>
              <a:rPr lang="en-US" sz="1800" smtClean="0">
                <a:solidFill>
                  <a:schemeClr val="tx1"/>
                </a:solidFill>
                <a:sym typeface="Symbol" pitchFamily="18" charset="2"/>
              </a:rPr>
              <a:t>free(n2);</a:t>
            </a:r>
            <a:endParaRPr lang="en-US" sz="1800" dirty="0" smtClean="0">
              <a:solidFill>
                <a:schemeClr val="tx1"/>
              </a:solidFill>
              <a:sym typeface="Symbol" pitchFamily="18" charset="2"/>
            </a:endParaRPr>
          </a:p>
          <a:p>
            <a:r>
              <a:rPr lang="en-US" sz="1800" dirty="0" smtClean="0">
                <a:solidFill>
                  <a:schemeClr val="tx1"/>
                </a:solidFill>
                <a:sym typeface="Symbol" pitchFamily="18" charset="2"/>
              </a:rPr>
              <a:t>n1 = n2;</a:t>
            </a:r>
            <a:endParaRPr lang="en-US" sz="1800" dirty="0">
              <a:solidFill>
                <a:schemeClr val="tx1"/>
              </a:solidFill>
              <a:sym typeface="Symbol" pitchFamily="18" charset="2"/>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65537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 : Allows Recursive Data</a:t>
            </a:r>
            <a:endParaRPr lang="en-US" dirty="0"/>
          </a:p>
        </p:txBody>
      </p:sp>
      <p:sp>
        <p:nvSpPr>
          <p:cNvPr id="3" name="Content Placeholder 2"/>
          <p:cNvSpPr>
            <a:spLocks noGrp="1"/>
          </p:cNvSpPr>
          <p:nvPr>
            <p:ph idx="1"/>
          </p:nvPr>
        </p:nvSpPr>
        <p:spPr/>
        <p:txBody>
          <a:bodyPr/>
          <a:lstStyle/>
          <a:p>
            <a:r>
              <a:rPr lang="en-US" dirty="0" smtClean="0"/>
              <a:t>C does not have Objects.  Rather it has structures.  A structure is essentially an object without methods.  A collection of data.</a:t>
            </a:r>
          </a:p>
          <a:p>
            <a:r>
              <a:rPr lang="en-US" dirty="0" smtClean="0"/>
              <a:t>Consider the following recursive structure.  What is the memory footprint?</a:t>
            </a:r>
          </a:p>
          <a:p>
            <a:pPr marL="548640" lvl="2" indent="0">
              <a:buNone/>
            </a:pPr>
            <a:r>
              <a:rPr lang="en-US" b="1" dirty="0"/>
              <a:t>struct Node {</a:t>
            </a:r>
          </a:p>
          <a:p>
            <a:pPr marL="822960" lvl="3" indent="0">
              <a:buNone/>
            </a:pPr>
            <a:r>
              <a:rPr lang="en-US" b="1" dirty="0"/>
              <a:t>int value;</a:t>
            </a:r>
          </a:p>
          <a:p>
            <a:pPr marL="822960" lvl="3" indent="0">
              <a:buNone/>
            </a:pPr>
            <a:r>
              <a:rPr lang="en-US" b="1" dirty="0"/>
              <a:t>struct Node next;</a:t>
            </a:r>
          </a:p>
          <a:p>
            <a:pPr marL="548640" lvl="2" indent="0">
              <a:buNone/>
            </a:pPr>
            <a:r>
              <a:rPr lang="en-US" b="1" dirty="0"/>
              <a:t>}</a:t>
            </a:r>
          </a:p>
          <a:p>
            <a:r>
              <a:rPr lang="en-US" dirty="0" smtClean="0"/>
              <a:t>Consider the following structure.  What is the </a:t>
            </a:r>
            <a:r>
              <a:rPr lang="en-US" smtClean="0"/>
              <a:t>memory footprint?</a:t>
            </a:r>
            <a:endParaRPr lang="en-US" dirty="0" smtClean="0"/>
          </a:p>
          <a:p>
            <a:pPr marL="548640" lvl="2" indent="0">
              <a:buNone/>
            </a:pPr>
            <a:r>
              <a:rPr lang="en-US" b="1" dirty="0" smtClean="0"/>
              <a:t>struct Node {</a:t>
            </a:r>
          </a:p>
          <a:p>
            <a:pPr marL="822960" lvl="3" indent="0">
              <a:buNone/>
            </a:pPr>
            <a:r>
              <a:rPr lang="en-US" b="1" dirty="0" smtClean="0"/>
              <a:t>int value;</a:t>
            </a:r>
          </a:p>
          <a:p>
            <a:pPr marL="822960" lvl="3" indent="0">
              <a:buNone/>
            </a:pPr>
            <a:r>
              <a:rPr lang="en-US" b="1" dirty="0" smtClean="0"/>
              <a:t>struct Node *next;</a:t>
            </a:r>
          </a:p>
          <a:p>
            <a:pPr marL="548640" lvl="2" indent="0">
              <a:buNone/>
            </a:pPr>
            <a:r>
              <a:rPr lang="en-US" b="1" dirty="0"/>
              <a:t>}</a:t>
            </a:r>
            <a:endParaRPr lang="en-US" b="1" dirty="0" smtClean="0"/>
          </a:p>
          <a:p>
            <a:pPr lvl="1"/>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1515286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Pointers : Efficient Data management</a:t>
            </a:r>
          </a:p>
        </p:txBody>
      </p:sp>
      <p:sp>
        <p:nvSpPr>
          <p:cNvPr id="259075" name="Rectangle 3"/>
          <p:cNvSpPr>
            <a:spLocks noGrp="1" noChangeArrowheads="1"/>
          </p:cNvSpPr>
          <p:nvPr>
            <p:ph idx="1"/>
          </p:nvPr>
        </p:nvSpPr>
        <p:spPr/>
        <p:txBody>
          <a:bodyPr>
            <a:normAutofit/>
          </a:bodyPr>
          <a:lstStyle/>
          <a:p>
            <a:pPr eaLnBrk="1" hangingPunct="1"/>
            <a:r>
              <a:rPr lang="en-US" sz="2400" dirty="0"/>
              <a:t>Pointers can be used to efficiently pass lots of data!</a:t>
            </a:r>
          </a:p>
          <a:p>
            <a:pPr lvl="1" eaLnBrk="1" hangingPunct="1"/>
            <a:r>
              <a:rPr lang="en-US" sz="2000" dirty="0"/>
              <a:t>C always uses pass by value (copy the parameter to the method)</a:t>
            </a:r>
          </a:p>
          <a:p>
            <a:pPr lvl="1" eaLnBrk="1" hangingPunct="1"/>
            <a:r>
              <a:rPr lang="en-US" sz="2000" dirty="0"/>
              <a:t>When a pointer is passed to a function, how much data is “copied”?</a:t>
            </a:r>
          </a:p>
          <a:p>
            <a:pPr eaLnBrk="1" hangingPunct="1"/>
            <a:endParaRPr lang="en-US" sz="2400" dirty="0"/>
          </a:p>
        </p:txBody>
      </p:sp>
      <p:sp>
        <p:nvSpPr>
          <p:cNvPr id="259076" name="Text Box 4"/>
          <p:cNvSpPr txBox="1">
            <a:spLocks noChangeArrowheads="1"/>
          </p:cNvSpPr>
          <p:nvPr/>
        </p:nvSpPr>
        <p:spPr bwMode="auto">
          <a:xfrm>
            <a:off x="518984" y="3886200"/>
            <a:ext cx="11145794" cy="1384995"/>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marL="112713">
              <a:defRPr sz="1400" b="1">
                <a:solidFill>
                  <a:srgbClr val="006600"/>
                </a:solidFill>
                <a:latin typeface="Courier New" pitchFamily="49" charset="0"/>
              </a:defRPr>
            </a:lvl1pPr>
          </a:lstStyle>
          <a:p>
            <a:r>
              <a:rPr lang="en-US" sz="2800" dirty="0">
                <a:solidFill>
                  <a:schemeClr val="tx1"/>
                </a:solidFill>
                <a:sym typeface="Symbol" pitchFamily="18" charset="2"/>
              </a:rPr>
              <a:t>char *</a:t>
            </a:r>
            <a:r>
              <a:rPr lang="en-US" sz="2800" dirty="0" err="1">
                <a:solidFill>
                  <a:schemeClr val="tx1"/>
                </a:solidFill>
                <a:sym typeface="Symbol" pitchFamily="18" charset="2"/>
              </a:rPr>
              <a:t>str</a:t>
            </a:r>
            <a:r>
              <a:rPr lang="en-US" sz="2800" dirty="0">
                <a:solidFill>
                  <a:schemeClr val="tx1"/>
                </a:solidFill>
                <a:sym typeface="Symbol" pitchFamily="18" charset="2"/>
              </a:rPr>
              <a:t> = (char *)</a:t>
            </a:r>
            <a:r>
              <a:rPr lang="en-US" sz="2800" dirty="0" err="1" smtClean="0">
                <a:solidFill>
                  <a:schemeClr val="tx1"/>
                </a:solidFill>
                <a:sym typeface="Symbol" pitchFamily="18" charset="2"/>
              </a:rPr>
              <a:t>malloc</a:t>
            </a:r>
            <a:r>
              <a:rPr lang="en-US" sz="2800" dirty="0" smtClean="0">
                <a:solidFill>
                  <a:schemeClr val="tx1"/>
                </a:solidFill>
                <a:sym typeface="Symbol" pitchFamily="18" charset="2"/>
              </a:rPr>
              <a:t>(5000 </a:t>
            </a:r>
            <a:r>
              <a:rPr lang="en-US" sz="2800" dirty="0">
                <a:solidFill>
                  <a:schemeClr val="tx1"/>
                </a:solidFill>
                <a:sym typeface="Symbol" pitchFamily="18" charset="2"/>
              </a:rPr>
              <a:t>* </a:t>
            </a:r>
            <a:r>
              <a:rPr lang="en-US" sz="2800" dirty="0" err="1">
                <a:solidFill>
                  <a:schemeClr val="tx1"/>
                </a:solidFill>
                <a:sym typeface="Symbol" pitchFamily="18" charset="2"/>
              </a:rPr>
              <a:t>sizeof</a:t>
            </a:r>
            <a:r>
              <a:rPr lang="en-US" sz="2800" dirty="0">
                <a:solidFill>
                  <a:schemeClr val="tx1"/>
                </a:solidFill>
                <a:sym typeface="Symbol" pitchFamily="18" charset="2"/>
              </a:rPr>
              <a:t>(char));</a:t>
            </a:r>
          </a:p>
          <a:p>
            <a:endParaRPr lang="en-US" sz="2800" dirty="0">
              <a:solidFill>
                <a:schemeClr val="tx1"/>
              </a:solidFill>
              <a:sym typeface="Symbol" pitchFamily="18" charset="2"/>
            </a:endParaRPr>
          </a:p>
          <a:p>
            <a:r>
              <a:rPr lang="en-US" sz="2800" dirty="0">
                <a:solidFill>
                  <a:schemeClr val="tx1"/>
                </a:solidFill>
                <a:sym typeface="Symbol" pitchFamily="18" charset="2"/>
              </a:rPr>
              <a:t>int x = </a:t>
            </a:r>
            <a:r>
              <a:rPr lang="en-US" sz="2800" dirty="0" err="1">
                <a:solidFill>
                  <a:schemeClr val="tx1"/>
                </a:solidFill>
                <a:sym typeface="Symbol" pitchFamily="18" charset="2"/>
              </a:rPr>
              <a:t>myStringFunction</a:t>
            </a:r>
            <a:r>
              <a:rPr lang="en-US" sz="2800" dirty="0">
                <a:solidFill>
                  <a:schemeClr val="tx1"/>
                </a:solidFill>
                <a:sym typeface="Symbol" pitchFamily="18" charset="2"/>
              </a:rPr>
              <a:t>(</a:t>
            </a:r>
            <a:r>
              <a:rPr lang="en-US" sz="2800" dirty="0" err="1">
                <a:solidFill>
                  <a:schemeClr val="tx1"/>
                </a:solidFill>
                <a:sym typeface="Symbol" pitchFamily="18" charset="2"/>
              </a:rPr>
              <a:t>str</a:t>
            </a:r>
            <a:r>
              <a:rPr lang="en-US" sz="2800" dirty="0">
                <a:solidFill>
                  <a:schemeClr val="tx1"/>
                </a:solidFill>
                <a:sym typeface="Symbol" pitchFamily="18" charset="2"/>
              </a:rPr>
              <a:t>);</a:t>
            </a:r>
          </a:p>
        </p:txBody>
      </p:sp>
      <p:sp>
        <p:nvSpPr>
          <p:cNvPr id="2" name="Slide Number Placeholder 1"/>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48830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fade">
                                      <p:cBhvr>
                                        <p:cTn id="7" dur="800" decel="100000"/>
                                        <p:tgtEl>
                                          <p:spTgt spid="259075">
                                            <p:txEl>
                                              <p:pRg st="0" end="0"/>
                                            </p:txEl>
                                          </p:spTgt>
                                        </p:tgtEl>
                                      </p:cBhvr>
                                    </p:animEffect>
                                    <p:anim calcmode="lin" valueType="num">
                                      <p:cBhvr>
                                        <p:cTn id="8" dur="800" decel="100000" fill="hold"/>
                                        <p:tgtEl>
                                          <p:spTgt spid="259075">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259075">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59075">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59075">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59075">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59075">
                                            <p:txEl>
                                              <p:pRg st="1" end="1"/>
                                            </p:txEl>
                                          </p:spTgt>
                                        </p:tgtEl>
                                        <p:attrNameLst>
                                          <p:attrName>style.visibility</p:attrName>
                                        </p:attrNameLst>
                                      </p:cBhvr>
                                      <p:to>
                                        <p:strVal val="visible"/>
                                      </p:to>
                                    </p:set>
                                    <p:animEffect transition="in" filter="fade">
                                      <p:cBhvr>
                                        <p:cTn id="17" dur="800" decel="100000"/>
                                        <p:tgtEl>
                                          <p:spTgt spid="259075">
                                            <p:txEl>
                                              <p:pRg st="1" end="1"/>
                                            </p:txEl>
                                          </p:spTgt>
                                        </p:tgtEl>
                                      </p:cBhvr>
                                    </p:animEffect>
                                    <p:anim calcmode="lin" valueType="num">
                                      <p:cBhvr>
                                        <p:cTn id="18" dur="800" decel="100000" fill="hold"/>
                                        <p:tgtEl>
                                          <p:spTgt spid="259075">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259075">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259075">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59075">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59075">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259075">
                                            <p:txEl>
                                              <p:pRg st="2" end="2"/>
                                            </p:txEl>
                                          </p:spTgt>
                                        </p:tgtEl>
                                        <p:attrNameLst>
                                          <p:attrName>style.visibility</p:attrName>
                                        </p:attrNameLst>
                                      </p:cBhvr>
                                      <p:to>
                                        <p:strVal val="visible"/>
                                      </p:to>
                                    </p:set>
                                    <p:animEffect transition="in" filter="fade">
                                      <p:cBhvr>
                                        <p:cTn id="27" dur="800" decel="100000"/>
                                        <p:tgtEl>
                                          <p:spTgt spid="259075">
                                            <p:txEl>
                                              <p:pRg st="2" end="2"/>
                                            </p:txEl>
                                          </p:spTgt>
                                        </p:tgtEl>
                                      </p:cBhvr>
                                    </p:animEffect>
                                    <p:anim calcmode="lin" valueType="num">
                                      <p:cBhvr>
                                        <p:cTn id="28" dur="800" decel="100000" fill="hold"/>
                                        <p:tgtEl>
                                          <p:spTgt spid="259075">
                                            <p:txEl>
                                              <p:pRg st="2" end="2"/>
                                            </p:txEl>
                                          </p:spTgt>
                                        </p:tgtEl>
                                        <p:attrNameLst>
                                          <p:attrName>style.rotation</p:attrName>
                                        </p:attrNameLst>
                                      </p:cBhvr>
                                      <p:tavLst>
                                        <p:tav tm="0">
                                          <p:val>
                                            <p:fltVal val="-90"/>
                                          </p:val>
                                        </p:tav>
                                        <p:tav tm="100000">
                                          <p:val>
                                            <p:fltVal val="0"/>
                                          </p:val>
                                        </p:tav>
                                      </p:tavLst>
                                    </p:anim>
                                    <p:anim calcmode="lin" valueType="num">
                                      <p:cBhvr>
                                        <p:cTn id="29" dur="800" decel="100000" fill="hold"/>
                                        <p:tgtEl>
                                          <p:spTgt spid="259075">
                                            <p:txEl>
                                              <p:pRg st="2" end="2"/>
                                            </p:tx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259075">
                                            <p:txEl>
                                              <p:pRg st="2" end="2"/>
                                            </p:tx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259075">
                                            <p:txEl>
                                              <p:pRg st="2" end="2"/>
                                            </p:tx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259075">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259076"/>
                                        </p:tgtEl>
                                        <p:attrNameLst>
                                          <p:attrName>style.visibility</p:attrName>
                                        </p:attrNameLst>
                                      </p:cBhvr>
                                      <p:to>
                                        <p:strVal val="visible"/>
                                      </p:to>
                                    </p:set>
                                    <p:animEffect transition="in" filter="wipe(down)">
                                      <p:cBhvr>
                                        <p:cTn id="37" dur="580">
                                          <p:stCondLst>
                                            <p:cond delay="0"/>
                                          </p:stCondLst>
                                        </p:cTn>
                                        <p:tgtEl>
                                          <p:spTgt spid="259076"/>
                                        </p:tgtEl>
                                      </p:cBhvr>
                                    </p:animEffect>
                                    <p:anim calcmode="lin" valueType="num">
                                      <p:cBhvr>
                                        <p:cTn id="38" dur="1822" tmFilter="0,0; 0.14,0.36; 0.43,0.73; 0.71,0.91; 1.0,1.0">
                                          <p:stCondLst>
                                            <p:cond delay="0"/>
                                          </p:stCondLst>
                                        </p:cTn>
                                        <p:tgtEl>
                                          <p:spTgt spid="259076"/>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59076"/>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59076"/>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59076"/>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59076"/>
                                        </p:tgtEl>
                                        <p:attrNameLst>
                                          <p:attrName>ppt_y</p:attrName>
                                        </p:attrNameLst>
                                      </p:cBhvr>
                                      <p:tavLst>
                                        <p:tav tm="0" fmla="#ppt_y-sin(pi*$)/81">
                                          <p:val>
                                            <p:fltVal val="0"/>
                                          </p:val>
                                        </p:tav>
                                        <p:tav tm="100000">
                                          <p:val>
                                            <p:fltVal val="1"/>
                                          </p:val>
                                        </p:tav>
                                      </p:tavLst>
                                    </p:anim>
                                    <p:animScale>
                                      <p:cBhvr>
                                        <p:cTn id="43" dur="26">
                                          <p:stCondLst>
                                            <p:cond delay="650"/>
                                          </p:stCondLst>
                                        </p:cTn>
                                        <p:tgtEl>
                                          <p:spTgt spid="259076"/>
                                        </p:tgtEl>
                                      </p:cBhvr>
                                      <p:to x="100000" y="60000"/>
                                    </p:animScale>
                                    <p:animScale>
                                      <p:cBhvr>
                                        <p:cTn id="44" dur="166" decel="50000">
                                          <p:stCondLst>
                                            <p:cond delay="676"/>
                                          </p:stCondLst>
                                        </p:cTn>
                                        <p:tgtEl>
                                          <p:spTgt spid="259076"/>
                                        </p:tgtEl>
                                      </p:cBhvr>
                                      <p:to x="100000" y="100000"/>
                                    </p:animScale>
                                    <p:animScale>
                                      <p:cBhvr>
                                        <p:cTn id="45" dur="26">
                                          <p:stCondLst>
                                            <p:cond delay="1312"/>
                                          </p:stCondLst>
                                        </p:cTn>
                                        <p:tgtEl>
                                          <p:spTgt spid="259076"/>
                                        </p:tgtEl>
                                      </p:cBhvr>
                                      <p:to x="100000" y="80000"/>
                                    </p:animScale>
                                    <p:animScale>
                                      <p:cBhvr>
                                        <p:cTn id="46" dur="166" decel="50000">
                                          <p:stCondLst>
                                            <p:cond delay="1338"/>
                                          </p:stCondLst>
                                        </p:cTn>
                                        <p:tgtEl>
                                          <p:spTgt spid="259076"/>
                                        </p:tgtEl>
                                      </p:cBhvr>
                                      <p:to x="100000" y="100000"/>
                                    </p:animScale>
                                    <p:animScale>
                                      <p:cBhvr>
                                        <p:cTn id="47" dur="26">
                                          <p:stCondLst>
                                            <p:cond delay="1642"/>
                                          </p:stCondLst>
                                        </p:cTn>
                                        <p:tgtEl>
                                          <p:spTgt spid="259076"/>
                                        </p:tgtEl>
                                      </p:cBhvr>
                                      <p:to x="100000" y="90000"/>
                                    </p:animScale>
                                    <p:animScale>
                                      <p:cBhvr>
                                        <p:cTn id="48" dur="166" decel="50000">
                                          <p:stCondLst>
                                            <p:cond delay="1668"/>
                                          </p:stCondLst>
                                        </p:cTn>
                                        <p:tgtEl>
                                          <p:spTgt spid="259076"/>
                                        </p:tgtEl>
                                      </p:cBhvr>
                                      <p:to x="100000" y="100000"/>
                                    </p:animScale>
                                    <p:animScale>
                                      <p:cBhvr>
                                        <p:cTn id="49" dur="26">
                                          <p:stCondLst>
                                            <p:cond delay="1808"/>
                                          </p:stCondLst>
                                        </p:cTn>
                                        <p:tgtEl>
                                          <p:spTgt spid="259076"/>
                                        </p:tgtEl>
                                      </p:cBhvr>
                                      <p:to x="100000" y="95000"/>
                                    </p:animScale>
                                    <p:animScale>
                                      <p:cBhvr>
                                        <p:cTn id="50" dur="166" decel="50000">
                                          <p:stCondLst>
                                            <p:cond delay="1834"/>
                                          </p:stCondLst>
                                        </p:cTn>
                                        <p:tgtEl>
                                          <p:spTgt spid="2590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bldLvl="3"/>
      <p:bldP spid="25907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 and Java</a:t>
            </a:r>
            <a:endParaRPr lang="en-US" dirty="0"/>
          </a:p>
        </p:txBody>
      </p:sp>
      <p:sp>
        <p:nvSpPr>
          <p:cNvPr id="3" name="Content Placeholder 2"/>
          <p:cNvSpPr>
            <a:spLocks noGrp="1"/>
          </p:cNvSpPr>
          <p:nvPr>
            <p:ph idx="1"/>
          </p:nvPr>
        </p:nvSpPr>
        <p:spPr/>
        <p:txBody>
          <a:bodyPr>
            <a:normAutofit/>
          </a:bodyPr>
          <a:lstStyle/>
          <a:p>
            <a:r>
              <a:rPr lang="en-US" sz="1800" dirty="0" smtClean="0"/>
              <a:t>Does Java support the pointer data-type?</a:t>
            </a:r>
          </a:p>
          <a:p>
            <a:r>
              <a:rPr lang="en-US" sz="1800" dirty="0" smtClean="0"/>
              <a:t>What does the following mean in Java?</a:t>
            </a:r>
          </a:p>
          <a:p>
            <a:pPr lvl="1"/>
            <a:r>
              <a:rPr lang="en-US" sz="1600" dirty="0" smtClean="0"/>
              <a:t>List&lt;String&gt; strings = new </a:t>
            </a:r>
            <a:r>
              <a:rPr lang="en-US" sz="1600" dirty="0" err="1" smtClean="0"/>
              <a:t>ArrayList</a:t>
            </a:r>
            <a:r>
              <a:rPr lang="en-US" sz="1600" dirty="0" smtClean="0"/>
              <a:t>&lt;&gt;(500);</a:t>
            </a:r>
          </a:p>
          <a:p>
            <a:pPr lvl="1"/>
            <a:r>
              <a:rPr lang="en-US" sz="1600" dirty="0" smtClean="0"/>
              <a:t>…</a:t>
            </a:r>
          </a:p>
          <a:p>
            <a:pPr lvl="1"/>
            <a:r>
              <a:rPr lang="en-US" sz="1600" dirty="0" smtClean="0"/>
              <a:t>int count = </a:t>
            </a:r>
            <a:r>
              <a:rPr lang="en-US" sz="1600" dirty="0" err="1" smtClean="0"/>
              <a:t>stringsThatStartWith</a:t>
            </a:r>
            <a:r>
              <a:rPr lang="en-US" sz="1600" dirty="0" smtClean="0"/>
              <a:t>(strings, "A");</a:t>
            </a:r>
          </a:p>
          <a:p>
            <a:r>
              <a:rPr lang="en-US" sz="1800" dirty="0" smtClean="0"/>
              <a:t>How are objects deleted in Java?</a:t>
            </a:r>
          </a:p>
          <a:p>
            <a:pPr lvl="1"/>
            <a:r>
              <a:rPr lang="en-US" sz="1600" dirty="0" smtClean="0"/>
              <a:t>delete strings;</a:t>
            </a:r>
          </a:p>
          <a:p>
            <a:pPr lvl="1"/>
            <a:r>
              <a:rPr lang="en-US" sz="1600" dirty="0" smtClean="0"/>
              <a:t>free strings;</a:t>
            </a:r>
          </a:p>
          <a:p>
            <a:pPr lvl="1"/>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237" y="1648524"/>
            <a:ext cx="5251430" cy="3502663"/>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544502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Arrays</a:t>
            </a:r>
          </a:p>
        </p:txBody>
      </p:sp>
      <p:sp>
        <p:nvSpPr>
          <p:cNvPr id="263171" name="Rectangle 3"/>
          <p:cNvSpPr>
            <a:spLocks noGrp="1" noChangeArrowheads="1"/>
          </p:cNvSpPr>
          <p:nvPr>
            <p:ph idx="1"/>
          </p:nvPr>
        </p:nvSpPr>
        <p:spPr/>
        <p:txBody>
          <a:bodyPr/>
          <a:lstStyle/>
          <a:p>
            <a:pPr eaLnBrk="1" hangingPunct="1"/>
            <a:r>
              <a:rPr lang="en-US" sz="2800" dirty="0"/>
              <a:t>Arrays: a structure that holds a sequence of same-typed elements</a:t>
            </a:r>
          </a:p>
          <a:p>
            <a:pPr eaLnBrk="1" hangingPunct="1"/>
            <a:r>
              <a:rPr lang="en-US" sz="2800" dirty="0"/>
              <a:t>Design Issues</a:t>
            </a:r>
          </a:p>
          <a:p>
            <a:pPr lvl="1" eaLnBrk="1" hangingPunct="1"/>
            <a:r>
              <a:rPr lang="en-US" sz="2400" dirty="0"/>
              <a:t>What are legal types for subscripts?</a:t>
            </a:r>
          </a:p>
          <a:p>
            <a:pPr lvl="1" eaLnBrk="1" hangingPunct="1"/>
            <a:r>
              <a:rPr lang="en-US" sz="2400" dirty="0"/>
              <a:t>Are subscripts range-checked?</a:t>
            </a:r>
          </a:p>
          <a:p>
            <a:pPr lvl="1" eaLnBrk="1" hangingPunct="1"/>
            <a:r>
              <a:rPr lang="en-US" sz="2400" dirty="0"/>
              <a:t>When does allocation occur?</a:t>
            </a:r>
          </a:p>
          <a:p>
            <a:pPr lvl="1" eaLnBrk="1" hangingPunct="1"/>
            <a:r>
              <a:rPr lang="en-US" sz="2400" dirty="0"/>
              <a:t>How many subscripts are allowed?</a:t>
            </a:r>
          </a:p>
          <a:p>
            <a:pPr lvl="1" eaLnBrk="1" hangingPunct="1"/>
            <a:r>
              <a:rPr lang="en-US" sz="2400" dirty="0"/>
              <a:t>Can arrays be initialized when allocated?</a:t>
            </a:r>
          </a:p>
          <a:p>
            <a:pPr lvl="1" eaLnBrk="1" hangingPunct="1"/>
            <a:r>
              <a:rPr lang="en-US" sz="2400" dirty="0"/>
              <a:t>Are slices allowed?</a:t>
            </a:r>
          </a:p>
        </p:txBody>
      </p:sp>
      <p:sp>
        <p:nvSpPr>
          <p:cNvPr id="2" name="Slide Number Placeholder 1"/>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396130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 calcmode="lin" valueType="num">
                                      <p:cBhvr additive="base">
                                        <p:cTn id="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3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3171">
                                            <p:txEl>
                                              <p:pRg st="1" end="1"/>
                                            </p:txEl>
                                          </p:spTgt>
                                        </p:tgtEl>
                                        <p:attrNameLst>
                                          <p:attrName>style.visibility</p:attrName>
                                        </p:attrNameLst>
                                      </p:cBhvr>
                                      <p:to>
                                        <p:strVal val="visible"/>
                                      </p:to>
                                    </p:set>
                                    <p:anim calcmode="lin" valueType="num">
                                      <p:cBhvr additive="base">
                                        <p:cTn id="13" dur="500" fill="hold"/>
                                        <p:tgtEl>
                                          <p:spTgt spid="263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3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3171">
                                            <p:txEl>
                                              <p:pRg st="2" end="2"/>
                                            </p:txEl>
                                          </p:spTgt>
                                        </p:tgtEl>
                                        <p:attrNameLst>
                                          <p:attrName>style.visibility</p:attrName>
                                        </p:attrNameLst>
                                      </p:cBhvr>
                                      <p:to>
                                        <p:strVal val="visible"/>
                                      </p:to>
                                    </p:set>
                                    <p:anim calcmode="lin" valueType="num">
                                      <p:cBhvr additive="base">
                                        <p:cTn id="19" dur="500" fill="hold"/>
                                        <p:tgtEl>
                                          <p:spTgt spid="263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3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3171">
                                            <p:txEl>
                                              <p:pRg st="3" end="3"/>
                                            </p:txEl>
                                          </p:spTgt>
                                        </p:tgtEl>
                                        <p:attrNameLst>
                                          <p:attrName>style.visibility</p:attrName>
                                        </p:attrNameLst>
                                      </p:cBhvr>
                                      <p:to>
                                        <p:strVal val="visible"/>
                                      </p:to>
                                    </p:set>
                                    <p:anim calcmode="lin" valueType="num">
                                      <p:cBhvr additive="base">
                                        <p:cTn id="25" dur="500" fill="hold"/>
                                        <p:tgtEl>
                                          <p:spTgt spid="263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3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3171">
                                            <p:txEl>
                                              <p:pRg st="4" end="4"/>
                                            </p:txEl>
                                          </p:spTgt>
                                        </p:tgtEl>
                                        <p:attrNameLst>
                                          <p:attrName>style.visibility</p:attrName>
                                        </p:attrNameLst>
                                      </p:cBhvr>
                                      <p:to>
                                        <p:strVal val="visible"/>
                                      </p:to>
                                    </p:set>
                                    <p:anim calcmode="lin" valueType="num">
                                      <p:cBhvr additive="base">
                                        <p:cTn id="31" dur="500" fill="hold"/>
                                        <p:tgtEl>
                                          <p:spTgt spid="2631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3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3171">
                                            <p:txEl>
                                              <p:pRg st="5" end="5"/>
                                            </p:txEl>
                                          </p:spTgt>
                                        </p:tgtEl>
                                        <p:attrNameLst>
                                          <p:attrName>style.visibility</p:attrName>
                                        </p:attrNameLst>
                                      </p:cBhvr>
                                      <p:to>
                                        <p:strVal val="visible"/>
                                      </p:to>
                                    </p:set>
                                    <p:anim calcmode="lin" valueType="num">
                                      <p:cBhvr additive="base">
                                        <p:cTn id="37" dur="500" fill="hold"/>
                                        <p:tgtEl>
                                          <p:spTgt spid="26317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31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3171">
                                            <p:txEl>
                                              <p:pRg st="6" end="6"/>
                                            </p:txEl>
                                          </p:spTgt>
                                        </p:tgtEl>
                                        <p:attrNameLst>
                                          <p:attrName>style.visibility</p:attrName>
                                        </p:attrNameLst>
                                      </p:cBhvr>
                                      <p:to>
                                        <p:strVal val="visible"/>
                                      </p:to>
                                    </p:set>
                                    <p:anim calcmode="lin" valueType="num">
                                      <p:cBhvr additive="base">
                                        <p:cTn id="43" dur="500" fill="hold"/>
                                        <p:tgtEl>
                                          <p:spTgt spid="26317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3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3171">
                                            <p:txEl>
                                              <p:pRg st="7" end="7"/>
                                            </p:txEl>
                                          </p:spTgt>
                                        </p:tgtEl>
                                        <p:attrNameLst>
                                          <p:attrName>style.visibility</p:attrName>
                                        </p:attrNameLst>
                                      </p:cBhvr>
                                      <p:to>
                                        <p:strVal val="visible"/>
                                      </p:to>
                                    </p:set>
                                    <p:anim calcmode="lin" valueType="num">
                                      <p:cBhvr additive="base">
                                        <p:cTn id="49" dur="500" fill="hold"/>
                                        <p:tgtEl>
                                          <p:spTgt spid="26317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31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bldLvl="3"/>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Subscript Types</a:t>
            </a:r>
            <a:endParaRPr lang="en-US" dirty="0"/>
          </a:p>
        </p:txBody>
      </p:sp>
      <p:sp>
        <p:nvSpPr>
          <p:cNvPr id="3" name="Content Placeholder 2"/>
          <p:cNvSpPr>
            <a:spLocks noGrp="1"/>
          </p:cNvSpPr>
          <p:nvPr>
            <p:ph idx="1"/>
          </p:nvPr>
        </p:nvSpPr>
        <p:spPr/>
        <p:txBody>
          <a:bodyPr/>
          <a:lstStyle/>
          <a:p>
            <a:r>
              <a:rPr lang="en-US" dirty="0" smtClean="0"/>
              <a:t>Which of the following is possibly legal in Java assuming that </a:t>
            </a:r>
            <a:r>
              <a:rPr lang="en-US" b="1" dirty="0" smtClean="0"/>
              <a:t>values</a:t>
            </a:r>
            <a:r>
              <a:rPr lang="en-US" dirty="0" smtClean="0"/>
              <a:t> is an array of Objects and it has a length of at least 2?</a:t>
            </a:r>
          </a:p>
          <a:p>
            <a:pPr lvl="1"/>
            <a:r>
              <a:rPr lang="en-US" dirty="0" smtClean="0"/>
              <a:t>values[true]</a:t>
            </a:r>
          </a:p>
          <a:p>
            <a:pPr lvl="1"/>
            <a:r>
              <a:rPr lang="en-US" dirty="0" smtClean="0"/>
              <a:t>values[0.0]</a:t>
            </a:r>
          </a:p>
          <a:p>
            <a:pPr lvl="1"/>
            <a:r>
              <a:rPr lang="en-US" dirty="0" smtClean="0"/>
              <a:t>values[0]</a:t>
            </a:r>
          </a:p>
          <a:p>
            <a:pPr lvl="1"/>
            <a:r>
              <a:rPr lang="en-US" dirty="0" smtClean="0"/>
              <a:t>values[0L]</a:t>
            </a:r>
          </a:p>
          <a:p>
            <a:pPr lvl="1"/>
            <a:r>
              <a:rPr lang="en-US" dirty="0" smtClean="0"/>
              <a:t>values[0f]</a:t>
            </a:r>
          </a:p>
          <a:p>
            <a:pPr lvl="1"/>
            <a:r>
              <a:rPr lang="en-US" dirty="0" smtClean="0"/>
              <a:t>values["0"]</a:t>
            </a:r>
          </a:p>
          <a:p>
            <a:pPr lvl="1"/>
            <a:endParaRPr lang="en-US" dirty="0" smtClean="0"/>
          </a:p>
          <a:p>
            <a:pPr lvl="1"/>
            <a:endParaRPr lang="en-US" dirty="0" smtClean="0"/>
          </a:p>
          <a:p>
            <a:pPr lvl="1"/>
            <a:endParaRPr lang="en-US" dirty="0" smtClean="0"/>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52773208"/>
              </p:ext>
            </p:extLst>
          </p:nvPr>
        </p:nvGraphicFramePr>
        <p:xfrm>
          <a:off x="4729605" y="3251137"/>
          <a:ext cx="4952143" cy="2225040"/>
        </p:xfrm>
        <a:graphic>
          <a:graphicData uri="http://schemas.openxmlformats.org/drawingml/2006/table">
            <a:tbl>
              <a:tblPr firstRow="1" bandRow="1">
                <a:tableStyleId>{F5AB1C69-6EDB-4FF4-983F-18BD219EF322}</a:tableStyleId>
              </a:tblPr>
              <a:tblGrid>
                <a:gridCol w="1323518"/>
                <a:gridCol w="3628625"/>
              </a:tblGrid>
              <a:tr h="370840">
                <a:tc>
                  <a:txBody>
                    <a:bodyPr/>
                    <a:lstStyle/>
                    <a:p>
                      <a:r>
                        <a:rPr lang="en-US" dirty="0" smtClean="0"/>
                        <a:t>Language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Allowed subscripts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Java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Int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Pascal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Int, Boolean, Enumerations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Ada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Int, Boolean, Enumerations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Perl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Int, String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JavaScript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Anything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271064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Bounds</a:t>
            </a:r>
          </a:p>
        </p:txBody>
      </p:sp>
      <p:sp>
        <p:nvSpPr>
          <p:cNvPr id="267267" name="Rectangle 3"/>
          <p:cNvSpPr>
            <a:spLocks noGrp="1" noChangeArrowheads="1"/>
          </p:cNvSpPr>
          <p:nvPr>
            <p:ph idx="1"/>
          </p:nvPr>
        </p:nvSpPr>
        <p:spPr/>
        <p:txBody>
          <a:bodyPr>
            <a:normAutofit/>
          </a:bodyPr>
          <a:lstStyle/>
          <a:p>
            <a:pPr eaLnBrk="1" hangingPunct="1"/>
            <a:r>
              <a:rPr lang="en-US" sz="2400" dirty="0"/>
              <a:t>Subscript bounds can be computed either statically or dynamically</a:t>
            </a:r>
          </a:p>
          <a:p>
            <a:pPr lvl="1" eaLnBrk="1" hangingPunct="1"/>
            <a:r>
              <a:rPr lang="en-US" sz="2000" dirty="0"/>
              <a:t>static: the subscript ranges must be known at compile time</a:t>
            </a:r>
          </a:p>
          <a:p>
            <a:pPr lvl="1" eaLnBrk="1" hangingPunct="1"/>
            <a:r>
              <a:rPr lang="en-US" sz="2000" dirty="0"/>
              <a:t>dynamic: the ranges must be known at run-time</a:t>
            </a:r>
          </a:p>
        </p:txBody>
      </p:sp>
      <p:graphicFrame>
        <p:nvGraphicFramePr>
          <p:cNvPr id="2" name="Table 1"/>
          <p:cNvGraphicFramePr>
            <a:graphicFrameLocks noGrp="1"/>
          </p:cNvGraphicFramePr>
          <p:nvPr>
            <p:extLst>
              <p:ext uri="{D42A27DB-BD31-4B8C-83A1-F6EECF244321}">
                <p14:modId xmlns:p14="http://schemas.microsoft.com/office/powerpoint/2010/main" val="2749931141"/>
              </p:ext>
            </p:extLst>
          </p:nvPr>
        </p:nvGraphicFramePr>
        <p:xfrm>
          <a:off x="1356659" y="3438960"/>
          <a:ext cx="9114116" cy="2225040"/>
        </p:xfrm>
        <a:graphic>
          <a:graphicData uri="http://schemas.openxmlformats.org/drawingml/2006/table">
            <a:tbl>
              <a:tblPr firstRow="1" bandRow="1">
                <a:tableStyleId>{F5AB1C69-6EDB-4FF4-983F-18BD219EF322}</a:tableStyleId>
              </a:tblPr>
              <a:tblGrid>
                <a:gridCol w="2432423"/>
                <a:gridCol w="3972360"/>
                <a:gridCol w="2709333"/>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Language</a:t>
                      </a:r>
                      <a:endParaRPr kumimoji="0" lang="en-US" sz="1800" b="1"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lower-bound</a:t>
                      </a:r>
                      <a:endParaRPr kumimoji="0" lang="en-US" sz="1800" b="1"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upper-bound</a:t>
                      </a:r>
                      <a:endParaRPr kumimoji="0" lang="en-US" sz="1800" b="1"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C</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0</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static</a:t>
                      </a:r>
                      <a:endParaRPr kumimoji="0" lang="en-US" sz="1800" b="0" i="0"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FORTRAN I/II/IV</a:t>
                      </a:r>
                      <a:endParaRPr kumimoji="0" lang="en-US" sz="1800" b="0" i="0"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static</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FORTRAN 77/90</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defaults to 1 but can be changed</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dynamic</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Java/C++</a:t>
                      </a:r>
                      <a:endParaRPr kumimoji="0" lang="en-US" sz="1800" b="0" i="0"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0</a:t>
                      </a:r>
                      <a:endParaRPr kumimoji="0" lang="en-US" sz="1800" b="1" i="1"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dynamic</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Most Others</a:t>
                      </a:r>
                      <a:endParaRPr kumimoji="0" lang="en-US" sz="1800" b="0" i="0"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dynamic</a:t>
                      </a:r>
                      <a:endParaRPr kumimoji="0" lang="en-US" sz="1800" b="0" i="0" u="none" strike="noStrike" cap="none" normalizeH="0" baseline="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dynamic</a:t>
                      </a:r>
                      <a:endParaRPr kumimoji="0" lang="en-US" sz="1800" b="0" i="0" u="none" strike="noStrike" cap="none" normalizeH="0" baseline="0" dirty="0" smtClean="0">
                        <a:ln>
                          <a:noFill/>
                        </a:ln>
                        <a:solidFill>
                          <a:schemeClr val="tx1"/>
                        </a:solidFill>
                        <a:effectLst/>
                        <a:latin typeface="Times New Roman" pitchFamily="18"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508290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anim calcmode="lin" valueType="num">
                                      <p:cBhvr additive="base">
                                        <p:cTn id="7" dur="500" fill="hold"/>
                                        <p:tgtEl>
                                          <p:spTgt spid="267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7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7267">
                                            <p:txEl>
                                              <p:pRg st="1" end="1"/>
                                            </p:txEl>
                                          </p:spTgt>
                                        </p:tgtEl>
                                        <p:attrNameLst>
                                          <p:attrName>style.visibility</p:attrName>
                                        </p:attrNameLst>
                                      </p:cBhvr>
                                      <p:to>
                                        <p:strVal val="visible"/>
                                      </p:to>
                                    </p:set>
                                    <p:anim calcmode="lin" valueType="num">
                                      <p:cBhvr additive="base">
                                        <p:cTn id="13" dur="500" fill="hold"/>
                                        <p:tgtEl>
                                          <p:spTgt spid="267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7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7267">
                                            <p:txEl>
                                              <p:pRg st="2" end="2"/>
                                            </p:txEl>
                                          </p:spTgt>
                                        </p:tgtEl>
                                        <p:attrNameLst>
                                          <p:attrName>style.visibility</p:attrName>
                                        </p:attrNameLst>
                                      </p:cBhvr>
                                      <p:to>
                                        <p:strVal val="visible"/>
                                      </p:to>
                                    </p:set>
                                    <p:anim calcmode="lin" valueType="num">
                                      <p:cBhvr additive="base">
                                        <p:cTn id="19" dur="500" fill="hold"/>
                                        <p:tgtEl>
                                          <p:spTgt spid="267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72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bldLvl="3"/>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Range Checking</a:t>
            </a:r>
          </a:p>
        </p:txBody>
      </p:sp>
      <p:sp>
        <p:nvSpPr>
          <p:cNvPr id="269315" name="Rectangle 3"/>
          <p:cNvSpPr>
            <a:spLocks noGrp="1" noChangeArrowheads="1"/>
          </p:cNvSpPr>
          <p:nvPr>
            <p:ph idx="1"/>
          </p:nvPr>
        </p:nvSpPr>
        <p:spPr/>
        <p:txBody>
          <a:bodyPr>
            <a:normAutofit/>
          </a:bodyPr>
          <a:lstStyle/>
          <a:p>
            <a:pPr eaLnBrk="1" hangingPunct="1"/>
            <a:r>
              <a:rPr lang="en-US" sz="2400" dirty="0" smtClean="0"/>
              <a:t>Does the language check for valid index values as the program executes or when the program is compiled?</a:t>
            </a:r>
            <a:endParaRPr lang="en-US" sz="2400" dirty="0"/>
          </a:p>
        </p:txBody>
      </p:sp>
      <p:sp>
        <p:nvSpPr>
          <p:cNvPr id="269316" name="Text Box 4"/>
          <p:cNvSpPr txBox="1">
            <a:spLocks noChangeArrowheads="1"/>
          </p:cNvSpPr>
          <p:nvPr/>
        </p:nvSpPr>
        <p:spPr bwMode="auto">
          <a:xfrm>
            <a:off x="2823882" y="3225532"/>
            <a:ext cx="5943600" cy="1066800"/>
          </a:xfrm>
          <a:prstGeom prst="rect">
            <a:avLst/>
          </a:prstGeom>
          <a:solidFill>
            <a:schemeClr val="accent1">
              <a:lumMod val="40000"/>
              <a:lumOff val="6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lstStyle/>
          <a:p>
            <a:pPr marL="112713">
              <a:defRPr/>
            </a:pPr>
            <a:r>
              <a:rPr lang="en-US" sz="1600" b="1" dirty="0">
                <a:latin typeface="Courier New" pitchFamily="49" charset="0"/>
                <a:sym typeface="Symbol" pitchFamily="18" charset="2"/>
              </a:rPr>
              <a:t>int[] data = new int[10];</a:t>
            </a:r>
          </a:p>
          <a:p>
            <a:pPr marL="112713">
              <a:defRPr/>
            </a:pPr>
            <a:r>
              <a:rPr lang="en-US" sz="1600" b="1" dirty="0">
                <a:latin typeface="Courier New" pitchFamily="49" charset="0"/>
                <a:sym typeface="Symbol" pitchFamily="18" charset="2"/>
              </a:rPr>
              <a:t>for(int </a:t>
            </a:r>
            <a:r>
              <a:rPr lang="en-US" sz="1600" b="1" dirty="0" err="1">
                <a:latin typeface="Courier New" pitchFamily="49" charset="0"/>
                <a:sym typeface="Symbol" pitchFamily="18" charset="2"/>
              </a:rPr>
              <a:t>i</a:t>
            </a:r>
            <a:r>
              <a:rPr lang="en-US" sz="1600" b="1" dirty="0">
                <a:latin typeface="Courier New" pitchFamily="49" charset="0"/>
                <a:sym typeface="Symbol" pitchFamily="18" charset="2"/>
              </a:rPr>
              <a:t>=0; </a:t>
            </a:r>
            <a:r>
              <a:rPr lang="en-US" sz="1600" b="1" dirty="0" err="1" smtClean="0">
                <a:latin typeface="Courier New" pitchFamily="49" charset="0"/>
                <a:sym typeface="Symbol" pitchFamily="18" charset="2"/>
              </a:rPr>
              <a:t>i</a:t>
            </a:r>
            <a:r>
              <a:rPr lang="en-US" sz="1600" b="1" dirty="0" smtClean="0">
                <a:latin typeface="Courier New" pitchFamily="49" charset="0"/>
                <a:sym typeface="Symbol" pitchFamily="18" charset="2"/>
              </a:rPr>
              <a:t> &lt; 100</a:t>
            </a:r>
            <a:r>
              <a:rPr lang="en-US" sz="1600" b="1" dirty="0">
                <a:latin typeface="Courier New" pitchFamily="49" charset="0"/>
                <a:sym typeface="Symbol" pitchFamily="18" charset="2"/>
              </a:rPr>
              <a:t>; </a:t>
            </a:r>
            <a:r>
              <a:rPr lang="en-US" sz="1600" b="1" dirty="0" err="1">
                <a:latin typeface="Courier New" pitchFamily="49" charset="0"/>
                <a:sym typeface="Symbol" pitchFamily="18" charset="2"/>
              </a:rPr>
              <a:t>i</a:t>
            </a:r>
            <a:r>
              <a:rPr lang="en-US" sz="1600" b="1" dirty="0">
                <a:latin typeface="Courier New" pitchFamily="49" charset="0"/>
                <a:sym typeface="Symbol" pitchFamily="18" charset="2"/>
              </a:rPr>
              <a:t>++) {</a:t>
            </a:r>
          </a:p>
          <a:p>
            <a:pPr marL="112713">
              <a:defRPr/>
            </a:pPr>
            <a:r>
              <a:rPr lang="en-US" sz="1600" b="1" dirty="0">
                <a:latin typeface="Courier New" pitchFamily="49" charset="0"/>
                <a:sym typeface="Symbol" pitchFamily="18" charset="2"/>
              </a:rPr>
              <a:t>	</a:t>
            </a:r>
            <a:r>
              <a:rPr lang="en-US" sz="1600" b="1" dirty="0" err="1">
                <a:latin typeface="Courier New" pitchFamily="49" charset="0"/>
                <a:sym typeface="Symbol" pitchFamily="18" charset="2"/>
              </a:rPr>
              <a:t>System.out.println</a:t>
            </a:r>
            <a:r>
              <a:rPr lang="en-US" sz="1600" b="1" dirty="0">
                <a:latin typeface="Courier New" pitchFamily="49" charset="0"/>
                <a:sym typeface="Symbol" pitchFamily="18" charset="2"/>
              </a:rPr>
              <a:t>(data[</a:t>
            </a:r>
            <a:r>
              <a:rPr lang="en-US" sz="1600" b="1" dirty="0" err="1">
                <a:solidFill>
                  <a:schemeClr val="accent5"/>
                </a:solidFill>
                <a:latin typeface="Courier New" pitchFamily="49" charset="0"/>
                <a:sym typeface="Symbol" pitchFamily="18" charset="2"/>
              </a:rPr>
              <a:t>i</a:t>
            </a:r>
            <a:r>
              <a:rPr lang="en-US" sz="1600" b="1" dirty="0">
                <a:latin typeface="Courier New" pitchFamily="49" charset="0"/>
                <a:sym typeface="Symbol" pitchFamily="18" charset="2"/>
              </a:rPr>
              <a:t>]);</a:t>
            </a:r>
          </a:p>
          <a:p>
            <a:pPr marL="112713">
              <a:defRPr/>
            </a:pPr>
            <a:r>
              <a:rPr lang="en-US" sz="1600" b="1" dirty="0">
                <a:latin typeface="Courier New" pitchFamily="49" charset="0"/>
                <a:sym typeface="Symbol" pitchFamily="18" charset="2"/>
              </a:rPr>
              <a:t>}</a:t>
            </a:r>
          </a:p>
        </p:txBody>
      </p:sp>
      <p:sp>
        <p:nvSpPr>
          <p:cNvPr id="2" name="Slide Number Placeholder 1"/>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550520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9315">
                                            <p:txEl>
                                              <p:pRg st="0" end="0"/>
                                            </p:txEl>
                                          </p:spTgt>
                                        </p:tgtEl>
                                        <p:attrNameLst>
                                          <p:attrName>style.visibility</p:attrName>
                                        </p:attrNameLst>
                                      </p:cBhvr>
                                      <p:to>
                                        <p:strVal val="visible"/>
                                      </p:to>
                                    </p:set>
                                    <p:anim calcmode="lin" valueType="num">
                                      <p:cBhvr additive="base">
                                        <p:cTn id="7" dur="500" fill="hold"/>
                                        <p:tgtEl>
                                          <p:spTgt spid="269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9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69316"/>
                                        </p:tgtEl>
                                        <p:attrNameLst>
                                          <p:attrName>style.visibility</p:attrName>
                                        </p:attrNameLst>
                                      </p:cBhvr>
                                      <p:to>
                                        <p:strVal val="visible"/>
                                      </p:to>
                                    </p:set>
                                    <p:animEffect transition="in" filter="fade">
                                      <p:cBhvr>
                                        <p:cTn id="13" dur="1000"/>
                                        <p:tgtEl>
                                          <p:spTgt spid="269316"/>
                                        </p:tgtEl>
                                      </p:cBhvr>
                                    </p:animEffect>
                                    <p:anim calcmode="lin" valueType="num">
                                      <p:cBhvr>
                                        <p:cTn id="14" dur="1000" fill="hold"/>
                                        <p:tgtEl>
                                          <p:spTgt spid="269316"/>
                                        </p:tgtEl>
                                        <p:attrNameLst>
                                          <p:attrName>ppt_x</p:attrName>
                                        </p:attrNameLst>
                                      </p:cBhvr>
                                      <p:tavLst>
                                        <p:tav tm="0">
                                          <p:val>
                                            <p:strVal val="#ppt_x"/>
                                          </p:val>
                                        </p:tav>
                                        <p:tav tm="100000">
                                          <p:val>
                                            <p:strVal val="#ppt_x"/>
                                          </p:val>
                                        </p:tav>
                                      </p:tavLst>
                                    </p:anim>
                                    <p:anim calcmode="lin" valueType="num">
                                      <p:cBhvr>
                                        <p:cTn id="15" dur="1000" fill="hold"/>
                                        <p:tgtEl>
                                          <p:spTgt spid="269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build="p"/>
      <p:bldP spid="2693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a:t>
            </a:r>
            <a:endParaRPr lang="en-US" dirty="0"/>
          </a:p>
        </p:txBody>
      </p:sp>
      <p:sp>
        <p:nvSpPr>
          <p:cNvPr id="3" name="Content Placeholder 2"/>
          <p:cNvSpPr>
            <a:spLocks noGrp="1"/>
          </p:cNvSpPr>
          <p:nvPr>
            <p:ph idx="1"/>
          </p:nvPr>
        </p:nvSpPr>
        <p:spPr/>
        <p:txBody>
          <a:bodyPr/>
          <a:lstStyle/>
          <a:p>
            <a:r>
              <a:rPr lang="en-US" dirty="0" smtClean="0"/>
              <a:t>Allocation is concerned with </a:t>
            </a:r>
            <a:r>
              <a:rPr lang="en-US" b="1" dirty="0" smtClean="0"/>
              <a:t>when</a:t>
            </a:r>
            <a:r>
              <a:rPr lang="en-US" dirty="0" smtClean="0"/>
              <a:t> memory is reserved for an array.  Layout is concerned with </a:t>
            </a:r>
            <a:r>
              <a:rPr lang="en-US" b="1" dirty="0" smtClean="0"/>
              <a:t>how</a:t>
            </a:r>
            <a:r>
              <a:rPr lang="en-US" dirty="0" smtClean="0"/>
              <a:t> an array is arranged in memory.</a:t>
            </a:r>
          </a:p>
          <a:p>
            <a:pPr lvl="1"/>
            <a:r>
              <a:rPr lang="en-US" b="1" dirty="0" smtClean="0"/>
              <a:t>Static</a:t>
            </a:r>
            <a:r>
              <a:rPr lang="en-US" dirty="0" smtClean="0"/>
              <a:t> allocation : memory is reserved by the compiler (the compiler must know how much memory to reserve)</a:t>
            </a:r>
          </a:p>
          <a:p>
            <a:pPr lvl="1"/>
            <a:r>
              <a:rPr lang="en-US" b="1" dirty="0" smtClean="0"/>
              <a:t>Dynamic</a:t>
            </a:r>
            <a:r>
              <a:rPr lang="en-US" dirty="0" smtClean="0"/>
              <a:t> allocation : memory is reserved as the program executes (the compiler doesn't need to know how much memory to reserve)</a:t>
            </a:r>
            <a:endParaRPr lang="en-US" dirty="0"/>
          </a:p>
          <a:p>
            <a:pPr lvl="1"/>
            <a:endParaRPr lang="en-US" dirty="0" smtClean="0"/>
          </a:p>
          <a:p>
            <a:pPr lvl="1"/>
            <a:endParaRPr lang="en-US" dirty="0"/>
          </a:p>
          <a:p>
            <a:pPr lvl="1"/>
            <a:endParaRPr lang="en-US" dirty="0" smtClean="0"/>
          </a:p>
          <a:p>
            <a:pPr marL="274320" lvl="1" indent="0">
              <a:buNone/>
            </a:pPr>
            <a:endParaRPr lang="en-US" dirty="0" smtClean="0"/>
          </a:p>
          <a:p>
            <a:pPr lvl="1"/>
            <a:endParaRPr lang="en-US" dirty="0"/>
          </a:p>
          <a:p>
            <a:pPr lvl="1"/>
            <a:r>
              <a:rPr lang="en-US" dirty="0" smtClean="0"/>
              <a:t>What are the values of the array elements after allocation?</a:t>
            </a:r>
          </a:p>
        </p:txBody>
      </p:sp>
      <p:sp>
        <p:nvSpPr>
          <p:cNvPr id="4" name="Text Box 4"/>
          <p:cNvSpPr txBox="1">
            <a:spLocks noChangeArrowheads="1"/>
          </p:cNvSpPr>
          <p:nvPr/>
        </p:nvSpPr>
        <p:spPr bwMode="auto">
          <a:xfrm>
            <a:off x="1940858" y="3965388"/>
            <a:ext cx="3810000" cy="120015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12713">
              <a:defRPr/>
            </a:pPr>
            <a:r>
              <a:rPr lang="en-US" sz="1200" b="1" dirty="0">
                <a:latin typeface="Courier New" pitchFamily="49" charset="0"/>
                <a:sym typeface="Symbol" pitchFamily="18" charset="2"/>
              </a:rPr>
              <a:t>// Java examples</a:t>
            </a:r>
          </a:p>
          <a:p>
            <a:pPr marL="112713">
              <a:defRPr/>
            </a:pPr>
            <a:endParaRPr lang="en-US" sz="1200" b="1" dirty="0">
              <a:latin typeface="Courier New" pitchFamily="49" charset="0"/>
              <a:sym typeface="Symbol" pitchFamily="18" charset="2"/>
            </a:endParaRPr>
          </a:p>
          <a:p>
            <a:pPr marL="112713">
              <a:defRPr/>
            </a:pPr>
            <a:r>
              <a:rPr lang="en-US" sz="1200" b="1" dirty="0">
                <a:latin typeface="Courier New" pitchFamily="49" charset="0"/>
                <a:sym typeface="Symbol" pitchFamily="18" charset="2"/>
              </a:rPr>
              <a:t>int[] a = new int[10];</a:t>
            </a:r>
          </a:p>
          <a:p>
            <a:pPr marL="112713">
              <a:defRPr/>
            </a:pPr>
            <a:r>
              <a:rPr lang="en-US" sz="1200" b="1" dirty="0">
                <a:latin typeface="Courier New" pitchFamily="49" charset="0"/>
                <a:sym typeface="Symbol" pitchFamily="18" charset="2"/>
              </a:rPr>
              <a:t>float[][][] b = new float[3][4][2];</a:t>
            </a:r>
          </a:p>
          <a:p>
            <a:pPr marL="112713">
              <a:defRPr/>
            </a:pPr>
            <a:r>
              <a:rPr lang="en-US" sz="1200" b="1" dirty="0">
                <a:latin typeface="Courier New" pitchFamily="49" charset="0"/>
                <a:sym typeface="Symbol" pitchFamily="18" charset="2"/>
              </a:rPr>
              <a:t>char[][] c = new char[4][3];</a:t>
            </a:r>
          </a:p>
          <a:p>
            <a:pPr marL="112713">
              <a:defRPr/>
            </a:pPr>
            <a:r>
              <a:rPr lang="en-US" sz="1200" b="1" dirty="0">
                <a:latin typeface="Courier New" pitchFamily="49" charset="0"/>
                <a:sym typeface="Symbol" pitchFamily="18" charset="2"/>
              </a:rPr>
              <a:t>Object[][] d = new Object[8];</a:t>
            </a:r>
          </a:p>
        </p:txBody>
      </p:sp>
      <p:sp>
        <p:nvSpPr>
          <p:cNvPr id="5" name="Text Box 5"/>
          <p:cNvSpPr txBox="1">
            <a:spLocks noChangeArrowheads="1"/>
          </p:cNvSpPr>
          <p:nvPr/>
        </p:nvSpPr>
        <p:spPr bwMode="auto">
          <a:xfrm>
            <a:off x="6055658" y="3974352"/>
            <a:ext cx="4191000" cy="121920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lstStyle/>
          <a:p>
            <a:pPr marL="112713">
              <a:defRPr/>
            </a:pPr>
            <a:r>
              <a:rPr lang="en-US" sz="1200" b="1" dirty="0">
                <a:latin typeface="Courier New" pitchFamily="49" charset="0"/>
                <a:sym typeface="Symbol" pitchFamily="18" charset="2"/>
              </a:rPr>
              <a:t>// C examples</a:t>
            </a:r>
          </a:p>
          <a:p>
            <a:pPr marL="112713">
              <a:defRPr/>
            </a:pPr>
            <a:endParaRPr lang="en-US" sz="1200" b="1" dirty="0">
              <a:latin typeface="Courier New" pitchFamily="49" charset="0"/>
              <a:sym typeface="Symbol" pitchFamily="18" charset="2"/>
            </a:endParaRPr>
          </a:p>
          <a:p>
            <a:pPr marL="112713">
              <a:defRPr/>
            </a:pPr>
            <a:r>
              <a:rPr lang="en-US" sz="1200" b="1" dirty="0">
                <a:latin typeface="Courier New" pitchFamily="49" charset="0"/>
                <a:sym typeface="Symbol" pitchFamily="18" charset="2"/>
              </a:rPr>
              <a:t>int a[10];</a:t>
            </a:r>
          </a:p>
          <a:p>
            <a:pPr marL="112713">
              <a:defRPr/>
            </a:pPr>
            <a:r>
              <a:rPr lang="en-US" sz="1200" b="1" dirty="0">
                <a:latin typeface="Courier New" pitchFamily="49" charset="0"/>
                <a:sym typeface="Symbol" pitchFamily="18" charset="2"/>
              </a:rPr>
              <a:t>float b[3][4][2];</a:t>
            </a:r>
          </a:p>
          <a:p>
            <a:pPr marL="112713">
              <a:defRPr/>
            </a:pPr>
            <a:endParaRPr lang="en-US" sz="1200" b="1" dirty="0">
              <a:latin typeface="Courier New" pitchFamily="49" charset="0"/>
              <a:sym typeface="Symbol" pitchFamily="18" charset="2"/>
            </a:endParaRPr>
          </a:p>
          <a:p>
            <a:pPr marL="112713">
              <a:defRPr/>
            </a:pPr>
            <a:r>
              <a:rPr lang="en-US" sz="1200" b="1" dirty="0">
                <a:solidFill>
                  <a:srgbClr val="FF0000"/>
                </a:solidFill>
                <a:latin typeface="Courier New" pitchFamily="49" charset="0"/>
                <a:sym typeface="Symbol" pitchFamily="18" charset="2"/>
              </a:rPr>
              <a:t>char *c = (char*)</a:t>
            </a:r>
            <a:r>
              <a:rPr lang="en-US" sz="1200" b="1" dirty="0" err="1">
                <a:solidFill>
                  <a:srgbClr val="FF0000"/>
                </a:solidFill>
                <a:latin typeface="Courier New" pitchFamily="49" charset="0"/>
                <a:sym typeface="Symbol" pitchFamily="18" charset="2"/>
              </a:rPr>
              <a:t>malloc</a:t>
            </a:r>
            <a:r>
              <a:rPr lang="en-US" sz="1200" b="1" dirty="0">
                <a:solidFill>
                  <a:srgbClr val="FF0000"/>
                </a:solidFill>
                <a:latin typeface="Courier New" pitchFamily="49" charset="0"/>
                <a:sym typeface="Symbol" pitchFamily="18" charset="2"/>
              </a:rPr>
              <a:t>(12*</a:t>
            </a:r>
            <a:r>
              <a:rPr lang="en-US" sz="1200" b="1" dirty="0" err="1">
                <a:solidFill>
                  <a:srgbClr val="FF0000"/>
                </a:solidFill>
                <a:latin typeface="Courier New" pitchFamily="49" charset="0"/>
                <a:sym typeface="Symbol" pitchFamily="18" charset="2"/>
              </a:rPr>
              <a:t>sizeof</a:t>
            </a:r>
            <a:r>
              <a:rPr lang="en-US" sz="1200" b="1" dirty="0">
                <a:solidFill>
                  <a:srgbClr val="FF0000"/>
                </a:solidFill>
                <a:latin typeface="Courier New" pitchFamily="49" charset="0"/>
                <a:sym typeface="Symbol" pitchFamily="18" charset="2"/>
              </a:rPr>
              <a:t>(char)); </a:t>
            </a:r>
          </a:p>
        </p:txBody>
      </p:sp>
      <p:sp>
        <p:nvSpPr>
          <p:cNvPr id="6" name="Slide Number Placeholder 5"/>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439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Array Layout</a:t>
            </a:r>
          </a:p>
        </p:txBody>
      </p:sp>
      <p:graphicFrame>
        <p:nvGraphicFramePr>
          <p:cNvPr id="275584" name="Group 128"/>
          <p:cNvGraphicFramePr>
            <a:graphicFrameLocks noGrp="1"/>
          </p:cNvGraphicFramePr>
          <p:nvPr/>
        </p:nvGraphicFramePr>
        <p:xfrm>
          <a:off x="1905000" y="2438400"/>
          <a:ext cx="2743200" cy="1295400"/>
        </p:xfrm>
        <a:graphic>
          <a:graphicData uri="http://schemas.openxmlformats.org/drawingml/2006/table">
            <a:tbl>
              <a:tblPr/>
              <a:tblGrid>
                <a:gridCol w="685800"/>
                <a:gridCol w="685800"/>
                <a:gridCol w="685800"/>
                <a:gridCol w="685800"/>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r>
            </a:tbl>
          </a:graphicData>
        </a:graphic>
      </p:graphicFrame>
      <p:sp>
        <p:nvSpPr>
          <p:cNvPr id="275481" name="Text Box 25"/>
          <p:cNvSpPr txBox="1">
            <a:spLocks noChangeArrowheads="1"/>
          </p:cNvSpPr>
          <p:nvPr/>
        </p:nvSpPr>
        <p:spPr bwMode="auto">
          <a:xfrm>
            <a:off x="1905000" y="1905000"/>
            <a:ext cx="2743200" cy="317500"/>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marL="112713">
              <a:defRPr/>
            </a:pPr>
            <a:r>
              <a:rPr lang="en-US" sz="1400" b="1" dirty="0">
                <a:latin typeface="Courier New" pitchFamily="49" charset="0"/>
                <a:sym typeface="Symbol" pitchFamily="18" charset="2"/>
              </a:rPr>
              <a:t>int A = new int[3][4]</a:t>
            </a:r>
          </a:p>
        </p:txBody>
      </p:sp>
      <p:sp>
        <p:nvSpPr>
          <p:cNvPr id="275482" name="Text Box 26"/>
          <p:cNvSpPr txBox="1">
            <a:spLocks noChangeArrowheads="1"/>
          </p:cNvSpPr>
          <p:nvPr/>
        </p:nvSpPr>
        <p:spPr bwMode="auto">
          <a:xfrm>
            <a:off x="1981200" y="3886201"/>
            <a:ext cx="2667000" cy="379413"/>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a:t>Logical view of array A</a:t>
            </a:r>
          </a:p>
        </p:txBody>
      </p:sp>
      <p:graphicFrame>
        <p:nvGraphicFramePr>
          <p:cNvPr id="275581" name="Group 125"/>
          <p:cNvGraphicFramePr>
            <a:graphicFrameLocks noGrp="1"/>
          </p:cNvGraphicFramePr>
          <p:nvPr/>
        </p:nvGraphicFramePr>
        <p:xfrm>
          <a:off x="4876800" y="1905000"/>
          <a:ext cx="2438400" cy="4064006"/>
        </p:xfrm>
        <a:graphic>
          <a:graphicData uri="http://schemas.openxmlformats.org/drawingml/2006/table">
            <a:tbl>
              <a:tblPr/>
              <a:tblGrid>
                <a:gridCol w="1524000"/>
                <a:gridCol w="914400"/>
              </a:tblGrid>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Contents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base+3*sizeof(int)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base+4*sizeof(int)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base+5*sizeof(int)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base+6*sizeof(int)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base+7*sizeof(int)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base+8*sizeof(int)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base+9*sizeof(int)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base+10*sizeof(int)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base+11*sizeof(int)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r>
            </a:tbl>
          </a:graphicData>
        </a:graphic>
      </p:graphicFrame>
      <p:graphicFrame>
        <p:nvGraphicFramePr>
          <p:cNvPr id="275582" name="Group 126"/>
          <p:cNvGraphicFramePr>
            <a:graphicFrameLocks noGrp="1"/>
          </p:cNvGraphicFramePr>
          <p:nvPr/>
        </p:nvGraphicFramePr>
        <p:xfrm>
          <a:off x="7543800" y="1905000"/>
          <a:ext cx="2438400" cy="4064006"/>
        </p:xfrm>
        <a:graphic>
          <a:graphicData uri="http://schemas.openxmlformats.org/drawingml/2006/table">
            <a:tbl>
              <a:tblPr/>
              <a:tblGrid>
                <a:gridCol w="1524000"/>
                <a:gridCol w="914400"/>
              </a:tblGrid>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Contents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base+3*sizeof(int)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base+4*sizeof(int)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base+5*sizeof(int)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base+6*sizeof(int)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base+7*sizeof(int)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base+8*sizeof(int)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base+9*sizeof(int)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base+10*sizeof(int)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base+11*sizeof(int)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r>
            </a:tbl>
          </a:graphicData>
        </a:graphic>
      </p:graphicFrame>
      <p:sp>
        <p:nvSpPr>
          <p:cNvPr id="275577" name="Text Box 121"/>
          <p:cNvSpPr txBox="1">
            <a:spLocks noChangeArrowheads="1"/>
          </p:cNvSpPr>
          <p:nvPr/>
        </p:nvSpPr>
        <p:spPr bwMode="auto">
          <a:xfrm>
            <a:off x="4876800" y="6096000"/>
            <a:ext cx="2438400" cy="349250"/>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Row major layout</a:t>
            </a:r>
          </a:p>
        </p:txBody>
      </p:sp>
      <p:sp>
        <p:nvSpPr>
          <p:cNvPr id="275578" name="Text Box 122"/>
          <p:cNvSpPr txBox="1">
            <a:spLocks noChangeArrowheads="1"/>
          </p:cNvSpPr>
          <p:nvPr/>
        </p:nvSpPr>
        <p:spPr bwMode="auto">
          <a:xfrm>
            <a:off x="7543800" y="6096000"/>
            <a:ext cx="2438400" cy="349250"/>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Column major layout</a:t>
            </a:r>
          </a:p>
        </p:txBody>
      </p:sp>
    </p:spTree>
    <p:extLst>
      <p:ext uri="{BB962C8B-B14F-4D97-AF65-F5344CB8AC3E}">
        <p14:creationId xmlns:p14="http://schemas.microsoft.com/office/powerpoint/2010/main" val="153376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75481"/>
                                        </p:tgtEl>
                                        <p:attrNameLst>
                                          <p:attrName>style.visibility</p:attrName>
                                        </p:attrNameLst>
                                      </p:cBhvr>
                                      <p:to>
                                        <p:strVal val="visible"/>
                                      </p:to>
                                    </p:set>
                                    <p:animEffect transition="in" filter="fade">
                                      <p:cBhvr>
                                        <p:cTn id="7" dur="1000"/>
                                        <p:tgtEl>
                                          <p:spTgt spid="275481"/>
                                        </p:tgtEl>
                                      </p:cBhvr>
                                    </p:animEffect>
                                    <p:anim calcmode="lin" valueType="num">
                                      <p:cBhvr>
                                        <p:cTn id="8" dur="1000" fill="hold"/>
                                        <p:tgtEl>
                                          <p:spTgt spid="275481"/>
                                        </p:tgtEl>
                                        <p:attrNameLst>
                                          <p:attrName>ppt_x</p:attrName>
                                        </p:attrNameLst>
                                      </p:cBhvr>
                                      <p:tavLst>
                                        <p:tav tm="0">
                                          <p:val>
                                            <p:strVal val="#ppt_x"/>
                                          </p:val>
                                        </p:tav>
                                        <p:tav tm="100000">
                                          <p:val>
                                            <p:strVal val="#ppt_x"/>
                                          </p:val>
                                        </p:tav>
                                      </p:tavLst>
                                    </p:anim>
                                    <p:anim calcmode="lin" valueType="num">
                                      <p:cBhvr>
                                        <p:cTn id="9" dur="1000" fill="hold"/>
                                        <p:tgtEl>
                                          <p:spTgt spid="27548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75584"/>
                                        </p:tgtEl>
                                        <p:attrNameLst>
                                          <p:attrName>style.visibility</p:attrName>
                                        </p:attrNameLst>
                                      </p:cBhvr>
                                      <p:to>
                                        <p:strVal val="visible"/>
                                      </p:to>
                                    </p:set>
                                    <p:animEffect transition="in" filter="fade">
                                      <p:cBhvr>
                                        <p:cTn id="14" dur="1000"/>
                                        <p:tgtEl>
                                          <p:spTgt spid="275584"/>
                                        </p:tgtEl>
                                      </p:cBhvr>
                                    </p:animEffect>
                                    <p:anim calcmode="lin" valueType="num">
                                      <p:cBhvr>
                                        <p:cTn id="15" dur="1000" fill="hold"/>
                                        <p:tgtEl>
                                          <p:spTgt spid="275584"/>
                                        </p:tgtEl>
                                        <p:attrNameLst>
                                          <p:attrName>ppt_x</p:attrName>
                                        </p:attrNameLst>
                                      </p:cBhvr>
                                      <p:tavLst>
                                        <p:tav tm="0">
                                          <p:val>
                                            <p:strVal val="#ppt_x"/>
                                          </p:val>
                                        </p:tav>
                                        <p:tav tm="100000">
                                          <p:val>
                                            <p:strVal val="#ppt_x"/>
                                          </p:val>
                                        </p:tav>
                                      </p:tavLst>
                                    </p:anim>
                                    <p:anim calcmode="lin" valueType="num">
                                      <p:cBhvr>
                                        <p:cTn id="16" dur="1000" fill="hold"/>
                                        <p:tgtEl>
                                          <p:spTgt spid="27558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5482"/>
                                        </p:tgtEl>
                                        <p:attrNameLst>
                                          <p:attrName>style.visibility</p:attrName>
                                        </p:attrNameLst>
                                      </p:cBhvr>
                                      <p:to>
                                        <p:strVal val="visible"/>
                                      </p:to>
                                    </p:set>
                                    <p:anim calcmode="lin" valueType="num">
                                      <p:cBhvr additive="base">
                                        <p:cTn id="21" dur="500" fill="hold"/>
                                        <p:tgtEl>
                                          <p:spTgt spid="275482"/>
                                        </p:tgtEl>
                                        <p:attrNameLst>
                                          <p:attrName>ppt_x</p:attrName>
                                        </p:attrNameLst>
                                      </p:cBhvr>
                                      <p:tavLst>
                                        <p:tav tm="0">
                                          <p:val>
                                            <p:strVal val="#ppt_x"/>
                                          </p:val>
                                        </p:tav>
                                        <p:tav tm="100000">
                                          <p:val>
                                            <p:strVal val="#ppt_x"/>
                                          </p:val>
                                        </p:tav>
                                      </p:tavLst>
                                    </p:anim>
                                    <p:anim calcmode="lin" valueType="num">
                                      <p:cBhvr additive="base">
                                        <p:cTn id="22" dur="500" fill="hold"/>
                                        <p:tgtEl>
                                          <p:spTgt spid="27548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nodeType="clickEffect">
                                  <p:stCondLst>
                                    <p:cond delay="0"/>
                                  </p:stCondLst>
                                  <p:childTnLst>
                                    <p:set>
                                      <p:cBhvr>
                                        <p:cTn id="26" dur="1" fill="hold">
                                          <p:stCondLst>
                                            <p:cond delay="0"/>
                                          </p:stCondLst>
                                        </p:cTn>
                                        <p:tgtEl>
                                          <p:spTgt spid="275581"/>
                                        </p:tgtEl>
                                        <p:attrNameLst>
                                          <p:attrName>style.visibility</p:attrName>
                                        </p:attrNameLst>
                                      </p:cBhvr>
                                      <p:to>
                                        <p:strVal val="visible"/>
                                      </p:to>
                                    </p:set>
                                    <p:animEffect transition="in" filter="fade">
                                      <p:cBhvr>
                                        <p:cTn id="27" dur="1000"/>
                                        <p:tgtEl>
                                          <p:spTgt spid="275581"/>
                                        </p:tgtEl>
                                      </p:cBhvr>
                                    </p:animEffect>
                                    <p:anim calcmode="lin" valueType="num">
                                      <p:cBhvr>
                                        <p:cTn id="28" dur="1000" fill="hold"/>
                                        <p:tgtEl>
                                          <p:spTgt spid="275581"/>
                                        </p:tgtEl>
                                        <p:attrNameLst>
                                          <p:attrName>ppt_x</p:attrName>
                                        </p:attrNameLst>
                                      </p:cBhvr>
                                      <p:tavLst>
                                        <p:tav tm="0">
                                          <p:val>
                                            <p:strVal val="#ppt_x"/>
                                          </p:val>
                                        </p:tav>
                                        <p:tav tm="100000">
                                          <p:val>
                                            <p:strVal val="#ppt_x"/>
                                          </p:val>
                                        </p:tav>
                                      </p:tavLst>
                                    </p:anim>
                                    <p:anim calcmode="lin" valueType="num">
                                      <p:cBhvr>
                                        <p:cTn id="29" dur="1000" fill="hold"/>
                                        <p:tgtEl>
                                          <p:spTgt spid="275581"/>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75577"/>
                                        </p:tgtEl>
                                        <p:attrNameLst>
                                          <p:attrName>style.visibility</p:attrName>
                                        </p:attrNameLst>
                                      </p:cBhvr>
                                      <p:to>
                                        <p:strVal val="visible"/>
                                      </p:to>
                                    </p:set>
                                    <p:anim calcmode="lin" valueType="num">
                                      <p:cBhvr additive="base">
                                        <p:cTn id="34" dur="500" fill="hold"/>
                                        <p:tgtEl>
                                          <p:spTgt spid="275577"/>
                                        </p:tgtEl>
                                        <p:attrNameLst>
                                          <p:attrName>ppt_x</p:attrName>
                                        </p:attrNameLst>
                                      </p:cBhvr>
                                      <p:tavLst>
                                        <p:tav tm="0">
                                          <p:val>
                                            <p:strVal val="#ppt_x"/>
                                          </p:val>
                                        </p:tav>
                                        <p:tav tm="100000">
                                          <p:val>
                                            <p:strVal val="#ppt_x"/>
                                          </p:val>
                                        </p:tav>
                                      </p:tavLst>
                                    </p:anim>
                                    <p:anim calcmode="lin" valueType="num">
                                      <p:cBhvr additive="base">
                                        <p:cTn id="35" dur="500" fill="hold"/>
                                        <p:tgtEl>
                                          <p:spTgt spid="27557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7" presetClass="entr" presetSubtype="0" fill="hold" nodeType="clickEffect">
                                  <p:stCondLst>
                                    <p:cond delay="0"/>
                                  </p:stCondLst>
                                  <p:childTnLst>
                                    <p:set>
                                      <p:cBhvr>
                                        <p:cTn id="39" dur="1" fill="hold">
                                          <p:stCondLst>
                                            <p:cond delay="0"/>
                                          </p:stCondLst>
                                        </p:cTn>
                                        <p:tgtEl>
                                          <p:spTgt spid="275582"/>
                                        </p:tgtEl>
                                        <p:attrNameLst>
                                          <p:attrName>style.visibility</p:attrName>
                                        </p:attrNameLst>
                                      </p:cBhvr>
                                      <p:to>
                                        <p:strVal val="visible"/>
                                      </p:to>
                                    </p:set>
                                    <p:animEffect transition="in" filter="fade">
                                      <p:cBhvr>
                                        <p:cTn id="40" dur="1000"/>
                                        <p:tgtEl>
                                          <p:spTgt spid="275582"/>
                                        </p:tgtEl>
                                      </p:cBhvr>
                                    </p:animEffect>
                                    <p:anim calcmode="lin" valueType="num">
                                      <p:cBhvr>
                                        <p:cTn id="41" dur="1000" fill="hold"/>
                                        <p:tgtEl>
                                          <p:spTgt spid="275582"/>
                                        </p:tgtEl>
                                        <p:attrNameLst>
                                          <p:attrName>ppt_x</p:attrName>
                                        </p:attrNameLst>
                                      </p:cBhvr>
                                      <p:tavLst>
                                        <p:tav tm="0">
                                          <p:val>
                                            <p:strVal val="#ppt_x"/>
                                          </p:val>
                                        </p:tav>
                                        <p:tav tm="100000">
                                          <p:val>
                                            <p:strVal val="#ppt_x"/>
                                          </p:val>
                                        </p:tav>
                                      </p:tavLst>
                                    </p:anim>
                                    <p:anim calcmode="lin" valueType="num">
                                      <p:cBhvr>
                                        <p:cTn id="42" dur="1000" fill="hold"/>
                                        <p:tgtEl>
                                          <p:spTgt spid="275582"/>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75578"/>
                                        </p:tgtEl>
                                        <p:attrNameLst>
                                          <p:attrName>style.visibility</p:attrName>
                                        </p:attrNameLst>
                                      </p:cBhvr>
                                      <p:to>
                                        <p:strVal val="visible"/>
                                      </p:to>
                                    </p:set>
                                    <p:anim calcmode="lin" valueType="num">
                                      <p:cBhvr additive="base">
                                        <p:cTn id="47" dur="500" fill="hold"/>
                                        <p:tgtEl>
                                          <p:spTgt spid="275578"/>
                                        </p:tgtEl>
                                        <p:attrNameLst>
                                          <p:attrName>ppt_x</p:attrName>
                                        </p:attrNameLst>
                                      </p:cBhvr>
                                      <p:tavLst>
                                        <p:tav tm="0">
                                          <p:val>
                                            <p:strVal val="#ppt_x"/>
                                          </p:val>
                                        </p:tav>
                                        <p:tav tm="100000">
                                          <p:val>
                                            <p:strVal val="#ppt_x"/>
                                          </p:val>
                                        </p:tav>
                                      </p:tavLst>
                                    </p:anim>
                                    <p:anim calcmode="lin" valueType="num">
                                      <p:cBhvr additive="base">
                                        <p:cTn id="48" dur="500" fill="hold"/>
                                        <p:tgtEl>
                                          <p:spTgt spid="275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1" grpId="0" animBg="1"/>
      <p:bldP spid="275482" grpId="0" animBg="1"/>
      <p:bldP spid="275577" grpId="0" animBg="1"/>
      <p:bldP spid="2755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data types</a:t>
            </a:r>
            <a:endParaRPr lang="en-US" dirty="0"/>
          </a:p>
        </p:txBody>
      </p:sp>
      <p:sp>
        <p:nvSpPr>
          <p:cNvPr id="3" name="Content Placeholder 2"/>
          <p:cNvSpPr>
            <a:spLocks noGrp="1"/>
          </p:cNvSpPr>
          <p:nvPr>
            <p:ph idx="1"/>
          </p:nvPr>
        </p:nvSpPr>
        <p:spPr/>
        <p:txBody>
          <a:bodyPr/>
          <a:lstStyle/>
          <a:p>
            <a:r>
              <a:rPr lang="en-US" dirty="0"/>
              <a:t>Primitive doesn’t mean “backward” or “unsophisticated”.  </a:t>
            </a:r>
            <a:endParaRPr lang="en-US" dirty="0" smtClean="0"/>
          </a:p>
          <a:p>
            <a:pPr lvl="1"/>
            <a:r>
              <a:rPr lang="en-US" dirty="0" smtClean="0"/>
              <a:t>It </a:t>
            </a:r>
            <a:r>
              <a:rPr lang="en-US" dirty="0"/>
              <a:t>does mean “basic” or </a:t>
            </a:r>
            <a:r>
              <a:rPr lang="en-US" dirty="0" smtClean="0"/>
              <a:t>“atomic".  Primitives don't have parts.</a:t>
            </a:r>
          </a:p>
          <a:p>
            <a:pPr lvl="1"/>
            <a:r>
              <a:rPr lang="en-US" dirty="0" smtClean="0"/>
              <a:t>How are the values defined within a language?</a:t>
            </a:r>
          </a:p>
          <a:p>
            <a:pPr lvl="1"/>
            <a:r>
              <a:rPr lang="en-US" dirty="0" smtClean="0"/>
              <a:t>How are the operations defined within a language?</a:t>
            </a:r>
            <a:endParaRPr lang="en-US" dirty="0"/>
          </a:p>
          <a:p>
            <a:r>
              <a:rPr lang="en-US" dirty="0" smtClean="0"/>
              <a:t>What are the primitive </a:t>
            </a:r>
            <a:r>
              <a:rPr lang="en-US" dirty="0"/>
              <a:t>data types supported in </a:t>
            </a:r>
            <a:r>
              <a:rPr lang="en-US" dirty="0" smtClean="0"/>
              <a:t>Java, C, JavaScript?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168" y="484632"/>
            <a:ext cx="3048000" cy="2219960"/>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230180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smtClean="0"/>
              <a:t>Array Layout</a:t>
            </a:r>
          </a:p>
        </p:txBody>
      </p:sp>
      <p:graphicFrame>
        <p:nvGraphicFramePr>
          <p:cNvPr id="277584" name="Group 80"/>
          <p:cNvGraphicFramePr>
            <a:graphicFrameLocks noGrp="1"/>
          </p:cNvGraphicFramePr>
          <p:nvPr/>
        </p:nvGraphicFramePr>
        <p:xfrm>
          <a:off x="1828800" y="2438400"/>
          <a:ext cx="2743200" cy="1295400"/>
        </p:xfrm>
        <a:graphic>
          <a:graphicData uri="http://schemas.openxmlformats.org/drawingml/2006/table">
            <a:tbl>
              <a:tblPr/>
              <a:tblGrid>
                <a:gridCol w="685800"/>
                <a:gridCol w="685800"/>
                <a:gridCol w="685800"/>
                <a:gridCol w="685800"/>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r>
            </a:tbl>
          </a:graphicData>
        </a:graphic>
      </p:graphicFrame>
      <p:sp>
        <p:nvSpPr>
          <p:cNvPr id="277529" name="Text Box 25"/>
          <p:cNvSpPr txBox="1">
            <a:spLocks noChangeArrowheads="1"/>
          </p:cNvSpPr>
          <p:nvPr/>
        </p:nvSpPr>
        <p:spPr bwMode="auto">
          <a:xfrm>
            <a:off x="1828800" y="1905000"/>
            <a:ext cx="2743200" cy="317500"/>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marL="112713">
              <a:defRPr/>
            </a:pPr>
            <a:r>
              <a:rPr lang="en-US" sz="1400" b="1" dirty="0">
                <a:latin typeface="Courier New" pitchFamily="49" charset="0"/>
                <a:sym typeface="Symbol" pitchFamily="18" charset="2"/>
              </a:rPr>
              <a:t>int A = new int[3][4]</a:t>
            </a:r>
          </a:p>
        </p:txBody>
      </p:sp>
      <p:sp>
        <p:nvSpPr>
          <p:cNvPr id="277530" name="Text Box 26"/>
          <p:cNvSpPr txBox="1">
            <a:spLocks noChangeArrowheads="1"/>
          </p:cNvSpPr>
          <p:nvPr/>
        </p:nvSpPr>
        <p:spPr bwMode="auto">
          <a:xfrm>
            <a:off x="1905000" y="3886201"/>
            <a:ext cx="2667000" cy="379413"/>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a:t>Logical view of array A</a:t>
            </a:r>
          </a:p>
        </p:txBody>
      </p:sp>
      <p:graphicFrame>
        <p:nvGraphicFramePr>
          <p:cNvPr id="277586" name="Group 82"/>
          <p:cNvGraphicFramePr>
            <a:graphicFrameLocks noGrp="1"/>
          </p:cNvGraphicFramePr>
          <p:nvPr/>
        </p:nvGraphicFramePr>
        <p:xfrm>
          <a:off x="4876800" y="1905000"/>
          <a:ext cx="2438400" cy="4064006"/>
        </p:xfrm>
        <a:graphic>
          <a:graphicData uri="http://schemas.openxmlformats.org/drawingml/2006/table">
            <a:tbl>
              <a:tblPr/>
              <a:tblGrid>
                <a:gridCol w="1524000"/>
                <a:gridCol w="914400"/>
              </a:tblGrid>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Contents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base+3*sizeof(int)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base+4*sizeof(int)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base+5*sizeof(int)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base+6*sizeof(int)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base+7*sizeof(int)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base+8*sizeof(int)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base+9*sizeof(int)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base+10*sizeof(int)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base+11*sizeof(int)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r>
            </a:tbl>
          </a:graphicData>
        </a:graphic>
      </p:graphicFrame>
      <p:sp>
        <p:nvSpPr>
          <p:cNvPr id="277578" name="Text Box 74"/>
          <p:cNvSpPr txBox="1">
            <a:spLocks noChangeArrowheads="1"/>
          </p:cNvSpPr>
          <p:nvPr/>
        </p:nvSpPr>
        <p:spPr bwMode="auto">
          <a:xfrm>
            <a:off x="4876800" y="6096000"/>
            <a:ext cx="2438400" cy="349250"/>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Row major layout</a:t>
            </a:r>
          </a:p>
        </p:txBody>
      </p:sp>
      <p:sp>
        <p:nvSpPr>
          <p:cNvPr id="277579" name="Text Box 75"/>
          <p:cNvSpPr txBox="1">
            <a:spLocks noChangeArrowheads="1"/>
          </p:cNvSpPr>
          <p:nvPr/>
        </p:nvSpPr>
        <p:spPr bwMode="auto">
          <a:xfrm>
            <a:off x="7620000" y="1905001"/>
            <a:ext cx="2667000" cy="1019175"/>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sz="1000" b="1" dirty="0">
                <a:latin typeface="Courier New" pitchFamily="49" charset="0"/>
                <a:sym typeface="Symbol" pitchFamily="18" charset="2"/>
              </a:rPr>
              <a:t>int A = new int[3][4]</a:t>
            </a:r>
          </a:p>
          <a:p>
            <a:pPr marL="58738">
              <a:defRPr/>
            </a:pPr>
            <a:endParaRPr lang="en-US" sz="1000" b="1" dirty="0">
              <a:latin typeface="Courier New" pitchFamily="49" charset="0"/>
              <a:sym typeface="Symbol" pitchFamily="18" charset="2"/>
            </a:endParaRPr>
          </a:p>
          <a:p>
            <a:pPr marL="58738">
              <a:defRPr/>
            </a:pPr>
            <a:r>
              <a:rPr lang="en-US" sz="1000" b="1" dirty="0">
                <a:latin typeface="Courier New" pitchFamily="49" charset="0"/>
                <a:sym typeface="Symbol" pitchFamily="18" charset="2"/>
              </a:rPr>
              <a:t>int </a:t>
            </a:r>
            <a:r>
              <a:rPr lang="en-US" sz="1000" b="1" dirty="0" err="1">
                <a:latin typeface="Courier New" pitchFamily="49" charset="0"/>
                <a:sym typeface="Symbol" pitchFamily="18" charset="2"/>
              </a:rPr>
              <a:t>i</a:t>
            </a:r>
            <a:r>
              <a:rPr lang="en-US" sz="1000" b="1" dirty="0">
                <a:latin typeface="Courier New" pitchFamily="49" charset="0"/>
                <a:sym typeface="Symbol" pitchFamily="18" charset="2"/>
              </a:rPr>
              <a:t> = (int)(</a:t>
            </a:r>
            <a:r>
              <a:rPr lang="en-US" sz="1000" b="1" dirty="0" err="1">
                <a:latin typeface="Courier New" pitchFamily="49" charset="0"/>
                <a:sym typeface="Symbol" pitchFamily="18" charset="2"/>
              </a:rPr>
              <a:t>Math.random</a:t>
            </a:r>
            <a:r>
              <a:rPr lang="en-US" sz="1000" b="1" dirty="0">
                <a:latin typeface="Courier New" pitchFamily="49" charset="0"/>
                <a:sym typeface="Symbol" pitchFamily="18" charset="2"/>
              </a:rPr>
              <a:t>()*3);</a:t>
            </a:r>
          </a:p>
          <a:p>
            <a:pPr marL="58738">
              <a:defRPr/>
            </a:pPr>
            <a:r>
              <a:rPr lang="en-US" sz="1000" b="1" dirty="0">
                <a:latin typeface="Courier New" pitchFamily="49" charset="0"/>
                <a:sym typeface="Symbol" pitchFamily="18" charset="2"/>
              </a:rPr>
              <a:t>int j = (int)(</a:t>
            </a:r>
            <a:r>
              <a:rPr lang="en-US" sz="1000" b="1" dirty="0" err="1">
                <a:latin typeface="Courier New" pitchFamily="49" charset="0"/>
                <a:sym typeface="Symbol" pitchFamily="18" charset="2"/>
              </a:rPr>
              <a:t>Math.random</a:t>
            </a:r>
            <a:r>
              <a:rPr lang="en-US" sz="1000" b="1" dirty="0">
                <a:latin typeface="Courier New" pitchFamily="49" charset="0"/>
                <a:sym typeface="Symbol" pitchFamily="18" charset="2"/>
              </a:rPr>
              <a:t>()*4);</a:t>
            </a:r>
          </a:p>
          <a:p>
            <a:pPr marL="58738">
              <a:defRPr/>
            </a:pPr>
            <a:endParaRPr lang="en-US" sz="1000" b="1" dirty="0">
              <a:latin typeface="Courier New" pitchFamily="49" charset="0"/>
              <a:sym typeface="Symbol" pitchFamily="18" charset="2"/>
            </a:endParaRPr>
          </a:p>
          <a:p>
            <a:pPr marL="58738">
              <a:defRPr/>
            </a:pPr>
            <a:r>
              <a:rPr lang="en-US" sz="1000" b="1" dirty="0">
                <a:latin typeface="Courier New" pitchFamily="49" charset="0"/>
                <a:sym typeface="Symbol" pitchFamily="18" charset="2"/>
              </a:rPr>
              <a:t>int z = A[</a:t>
            </a:r>
            <a:r>
              <a:rPr lang="en-US" sz="1000" b="1" dirty="0" err="1">
                <a:latin typeface="Courier New" pitchFamily="49" charset="0"/>
                <a:sym typeface="Symbol" pitchFamily="18" charset="2"/>
              </a:rPr>
              <a:t>i</a:t>
            </a:r>
            <a:r>
              <a:rPr lang="en-US" sz="1000" b="1" dirty="0">
                <a:latin typeface="Courier New" pitchFamily="49" charset="0"/>
                <a:sym typeface="Symbol" pitchFamily="18" charset="2"/>
              </a:rPr>
              <a:t>][j];</a:t>
            </a:r>
          </a:p>
        </p:txBody>
      </p:sp>
      <p:grpSp>
        <p:nvGrpSpPr>
          <p:cNvPr id="2" name="Group 76"/>
          <p:cNvGrpSpPr>
            <a:grpSpLocks/>
          </p:cNvGrpSpPr>
          <p:nvPr/>
        </p:nvGrpSpPr>
        <p:grpSpPr bwMode="auto">
          <a:xfrm>
            <a:off x="7696200" y="2895601"/>
            <a:ext cx="2438400" cy="1050925"/>
            <a:chOff x="3888" y="1824"/>
            <a:chExt cx="1536" cy="662"/>
          </a:xfrm>
        </p:grpSpPr>
        <p:sp>
          <p:nvSpPr>
            <p:cNvPr id="277581" name="Text Box 77"/>
            <p:cNvSpPr txBox="1">
              <a:spLocks noChangeArrowheads="1"/>
            </p:cNvSpPr>
            <p:nvPr/>
          </p:nvSpPr>
          <p:spPr bwMode="auto">
            <a:xfrm>
              <a:off x="3888" y="2112"/>
              <a:ext cx="1536" cy="374"/>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How/When can this value be obtained?</a:t>
              </a:r>
            </a:p>
          </p:txBody>
        </p:sp>
        <p:sp>
          <p:nvSpPr>
            <p:cNvPr id="50255" name="Line 78"/>
            <p:cNvSpPr>
              <a:spLocks noChangeShapeType="1"/>
            </p:cNvSpPr>
            <p:nvPr/>
          </p:nvSpPr>
          <p:spPr bwMode="auto">
            <a:xfrm flipV="1">
              <a:off x="4464" y="182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77583" name="Text Box 79"/>
          <p:cNvSpPr txBox="1">
            <a:spLocks noChangeArrowheads="1"/>
          </p:cNvSpPr>
          <p:nvPr/>
        </p:nvSpPr>
        <p:spPr bwMode="auto">
          <a:xfrm>
            <a:off x="7543800" y="4343400"/>
            <a:ext cx="2895600" cy="1000274"/>
          </a:xfrm>
          <a:prstGeom prst="rect">
            <a:avLst/>
          </a:prstGeom>
          <a:solidFill>
            <a:srgbClr val="FCFCC8"/>
          </a:solidFill>
          <a:ln w="635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400"/>
              <a:t>A[i][j] = contents of memory location</a:t>
            </a:r>
            <a:r>
              <a:rPr lang="en-US"/>
              <a:t> </a:t>
            </a:r>
          </a:p>
          <a:p>
            <a:pPr algn="ctr">
              <a:spcBef>
                <a:spcPct val="50000"/>
              </a:spcBef>
              <a:defRPr/>
            </a:pPr>
            <a:r>
              <a:rPr lang="en-US"/>
              <a:t>(base + i*num_cols + j)</a:t>
            </a:r>
          </a:p>
        </p:txBody>
      </p:sp>
    </p:spTree>
    <p:extLst>
      <p:ext uri="{BB962C8B-B14F-4D97-AF65-F5344CB8AC3E}">
        <p14:creationId xmlns:p14="http://schemas.microsoft.com/office/powerpoint/2010/main" val="2909374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77529"/>
                                        </p:tgtEl>
                                        <p:attrNameLst>
                                          <p:attrName>style.visibility</p:attrName>
                                        </p:attrNameLst>
                                      </p:cBhvr>
                                      <p:to>
                                        <p:strVal val="visible"/>
                                      </p:to>
                                    </p:set>
                                    <p:animEffect transition="in" filter="fade">
                                      <p:cBhvr>
                                        <p:cTn id="7" dur="1000"/>
                                        <p:tgtEl>
                                          <p:spTgt spid="277529"/>
                                        </p:tgtEl>
                                      </p:cBhvr>
                                    </p:animEffect>
                                    <p:anim calcmode="lin" valueType="num">
                                      <p:cBhvr>
                                        <p:cTn id="8" dur="1000" fill="hold"/>
                                        <p:tgtEl>
                                          <p:spTgt spid="277529"/>
                                        </p:tgtEl>
                                        <p:attrNameLst>
                                          <p:attrName>ppt_x</p:attrName>
                                        </p:attrNameLst>
                                      </p:cBhvr>
                                      <p:tavLst>
                                        <p:tav tm="0">
                                          <p:val>
                                            <p:strVal val="#ppt_x"/>
                                          </p:val>
                                        </p:tav>
                                        <p:tav tm="100000">
                                          <p:val>
                                            <p:strVal val="#ppt_x"/>
                                          </p:val>
                                        </p:tav>
                                      </p:tavLst>
                                    </p:anim>
                                    <p:anim calcmode="lin" valueType="num">
                                      <p:cBhvr>
                                        <p:cTn id="9" dur="1000" fill="hold"/>
                                        <p:tgtEl>
                                          <p:spTgt spid="27752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77584"/>
                                        </p:tgtEl>
                                        <p:attrNameLst>
                                          <p:attrName>style.visibility</p:attrName>
                                        </p:attrNameLst>
                                      </p:cBhvr>
                                      <p:to>
                                        <p:strVal val="visible"/>
                                      </p:to>
                                    </p:set>
                                    <p:animEffect transition="in" filter="fade">
                                      <p:cBhvr>
                                        <p:cTn id="14" dur="1000"/>
                                        <p:tgtEl>
                                          <p:spTgt spid="277584"/>
                                        </p:tgtEl>
                                      </p:cBhvr>
                                    </p:animEffect>
                                    <p:anim calcmode="lin" valueType="num">
                                      <p:cBhvr>
                                        <p:cTn id="15" dur="1000" fill="hold"/>
                                        <p:tgtEl>
                                          <p:spTgt spid="277584"/>
                                        </p:tgtEl>
                                        <p:attrNameLst>
                                          <p:attrName>ppt_x</p:attrName>
                                        </p:attrNameLst>
                                      </p:cBhvr>
                                      <p:tavLst>
                                        <p:tav tm="0">
                                          <p:val>
                                            <p:strVal val="#ppt_x"/>
                                          </p:val>
                                        </p:tav>
                                        <p:tav tm="100000">
                                          <p:val>
                                            <p:strVal val="#ppt_x"/>
                                          </p:val>
                                        </p:tav>
                                      </p:tavLst>
                                    </p:anim>
                                    <p:anim calcmode="lin" valueType="num">
                                      <p:cBhvr>
                                        <p:cTn id="16" dur="1000" fill="hold"/>
                                        <p:tgtEl>
                                          <p:spTgt spid="27758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7530"/>
                                        </p:tgtEl>
                                        <p:attrNameLst>
                                          <p:attrName>style.visibility</p:attrName>
                                        </p:attrNameLst>
                                      </p:cBhvr>
                                      <p:to>
                                        <p:strVal val="visible"/>
                                      </p:to>
                                    </p:set>
                                    <p:anim calcmode="lin" valueType="num">
                                      <p:cBhvr additive="base">
                                        <p:cTn id="21" dur="500" fill="hold"/>
                                        <p:tgtEl>
                                          <p:spTgt spid="277530"/>
                                        </p:tgtEl>
                                        <p:attrNameLst>
                                          <p:attrName>ppt_x</p:attrName>
                                        </p:attrNameLst>
                                      </p:cBhvr>
                                      <p:tavLst>
                                        <p:tav tm="0">
                                          <p:val>
                                            <p:strVal val="#ppt_x"/>
                                          </p:val>
                                        </p:tav>
                                        <p:tav tm="100000">
                                          <p:val>
                                            <p:strVal val="#ppt_x"/>
                                          </p:val>
                                        </p:tav>
                                      </p:tavLst>
                                    </p:anim>
                                    <p:anim calcmode="lin" valueType="num">
                                      <p:cBhvr additive="base">
                                        <p:cTn id="22" dur="500" fill="hold"/>
                                        <p:tgtEl>
                                          <p:spTgt spid="27753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7578"/>
                                        </p:tgtEl>
                                        <p:attrNameLst>
                                          <p:attrName>style.visibility</p:attrName>
                                        </p:attrNameLst>
                                      </p:cBhvr>
                                      <p:to>
                                        <p:strVal val="visible"/>
                                      </p:to>
                                    </p:set>
                                    <p:anim calcmode="lin" valueType="num">
                                      <p:cBhvr additive="base">
                                        <p:cTn id="27" dur="500" fill="hold"/>
                                        <p:tgtEl>
                                          <p:spTgt spid="277578"/>
                                        </p:tgtEl>
                                        <p:attrNameLst>
                                          <p:attrName>ppt_x</p:attrName>
                                        </p:attrNameLst>
                                      </p:cBhvr>
                                      <p:tavLst>
                                        <p:tav tm="0">
                                          <p:val>
                                            <p:strVal val="#ppt_x"/>
                                          </p:val>
                                        </p:tav>
                                        <p:tav tm="100000">
                                          <p:val>
                                            <p:strVal val="#ppt_x"/>
                                          </p:val>
                                        </p:tav>
                                      </p:tavLst>
                                    </p:anim>
                                    <p:anim calcmode="lin" valueType="num">
                                      <p:cBhvr additive="base">
                                        <p:cTn id="28" dur="500" fill="hold"/>
                                        <p:tgtEl>
                                          <p:spTgt spid="27757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7" presetClass="entr" presetSubtype="0" fill="hold" nodeType="clickEffect">
                                  <p:stCondLst>
                                    <p:cond delay="0"/>
                                  </p:stCondLst>
                                  <p:childTnLst>
                                    <p:set>
                                      <p:cBhvr>
                                        <p:cTn id="32" dur="1" fill="hold">
                                          <p:stCondLst>
                                            <p:cond delay="0"/>
                                          </p:stCondLst>
                                        </p:cTn>
                                        <p:tgtEl>
                                          <p:spTgt spid="277586"/>
                                        </p:tgtEl>
                                        <p:attrNameLst>
                                          <p:attrName>style.visibility</p:attrName>
                                        </p:attrNameLst>
                                      </p:cBhvr>
                                      <p:to>
                                        <p:strVal val="visible"/>
                                      </p:to>
                                    </p:set>
                                    <p:animEffect transition="in" filter="fade">
                                      <p:cBhvr>
                                        <p:cTn id="33" dur="1000"/>
                                        <p:tgtEl>
                                          <p:spTgt spid="277586"/>
                                        </p:tgtEl>
                                      </p:cBhvr>
                                    </p:animEffect>
                                    <p:anim calcmode="lin" valueType="num">
                                      <p:cBhvr>
                                        <p:cTn id="34" dur="1000" fill="hold"/>
                                        <p:tgtEl>
                                          <p:spTgt spid="277586"/>
                                        </p:tgtEl>
                                        <p:attrNameLst>
                                          <p:attrName>ppt_x</p:attrName>
                                        </p:attrNameLst>
                                      </p:cBhvr>
                                      <p:tavLst>
                                        <p:tav tm="0">
                                          <p:val>
                                            <p:strVal val="#ppt_x"/>
                                          </p:val>
                                        </p:tav>
                                        <p:tav tm="100000">
                                          <p:val>
                                            <p:strVal val="#ppt_x"/>
                                          </p:val>
                                        </p:tav>
                                      </p:tavLst>
                                    </p:anim>
                                    <p:anim calcmode="lin" valueType="num">
                                      <p:cBhvr>
                                        <p:cTn id="35" dur="1000" fill="hold"/>
                                        <p:tgtEl>
                                          <p:spTgt spid="277586"/>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277579"/>
                                        </p:tgtEl>
                                        <p:attrNameLst>
                                          <p:attrName>style.visibility</p:attrName>
                                        </p:attrNameLst>
                                      </p:cBhvr>
                                      <p:to>
                                        <p:strVal val="visible"/>
                                      </p:to>
                                    </p:set>
                                    <p:animEffect transition="in" filter="fade">
                                      <p:cBhvr>
                                        <p:cTn id="40" dur="1000"/>
                                        <p:tgtEl>
                                          <p:spTgt spid="277579"/>
                                        </p:tgtEl>
                                      </p:cBhvr>
                                    </p:animEffect>
                                    <p:anim calcmode="lin" valueType="num">
                                      <p:cBhvr>
                                        <p:cTn id="41" dur="1000" fill="hold"/>
                                        <p:tgtEl>
                                          <p:spTgt spid="277579"/>
                                        </p:tgtEl>
                                        <p:attrNameLst>
                                          <p:attrName>ppt_x</p:attrName>
                                        </p:attrNameLst>
                                      </p:cBhvr>
                                      <p:tavLst>
                                        <p:tav tm="0">
                                          <p:val>
                                            <p:strVal val="#ppt_x"/>
                                          </p:val>
                                        </p:tav>
                                        <p:tav tm="100000">
                                          <p:val>
                                            <p:strVal val="#ppt_x"/>
                                          </p:val>
                                        </p:tav>
                                      </p:tavLst>
                                    </p:anim>
                                    <p:anim calcmode="lin" valueType="num">
                                      <p:cBhvr>
                                        <p:cTn id="42" dur="1000" fill="hold"/>
                                        <p:tgtEl>
                                          <p:spTgt spid="277579"/>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77583"/>
                                        </p:tgtEl>
                                        <p:attrNameLst>
                                          <p:attrName>style.visibility</p:attrName>
                                        </p:attrNameLst>
                                      </p:cBhvr>
                                      <p:to>
                                        <p:strVal val="visible"/>
                                      </p:to>
                                    </p:set>
                                    <p:anim calcmode="lin" valueType="num">
                                      <p:cBhvr additive="base">
                                        <p:cTn id="53" dur="500" fill="hold"/>
                                        <p:tgtEl>
                                          <p:spTgt spid="277583"/>
                                        </p:tgtEl>
                                        <p:attrNameLst>
                                          <p:attrName>ppt_x</p:attrName>
                                        </p:attrNameLst>
                                      </p:cBhvr>
                                      <p:tavLst>
                                        <p:tav tm="0">
                                          <p:val>
                                            <p:strVal val="#ppt_x"/>
                                          </p:val>
                                        </p:tav>
                                        <p:tav tm="100000">
                                          <p:val>
                                            <p:strVal val="#ppt_x"/>
                                          </p:val>
                                        </p:tav>
                                      </p:tavLst>
                                    </p:anim>
                                    <p:anim calcmode="lin" valueType="num">
                                      <p:cBhvr additive="base">
                                        <p:cTn id="54" dur="500" fill="hold"/>
                                        <p:tgtEl>
                                          <p:spTgt spid="277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29" grpId="0" animBg="1"/>
      <p:bldP spid="277530" grpId="0" animBg="1"/>
      <p:bldP spid="277578" grpId="0" animBg="1"/>
      <p:bldP spid="277579" grpId="0" animBg="1"/>
      <p:bldP spid="27758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Array Layout</a:t>
            </a:r>
          </a:p>
        </p:txBody>
      </p:sp>
      <p:graphicFrame>
        <p:nvGraphicFramePr>
          <p:cNvPr id="279636" name="Group 84"/>
          <p:cNvGraphicFramePr>
            <a:graphicFrameLocks noGrp="1"/>
          </p:cNvGraphicFramePr>
          <p:nvPr/>
        </p:nvGraphicFramePr>
        <p:xfrm>
          <a:off x="1828800" y="2438400"/>
          <a:ext cx="2743200" cy="1295400"/>
        </p:xfrm>
        <a:graphic>
          <a:graphicData uri="http://schemas.openxmlformats.org/drawingml/2006/table">
            <a:tbl>
              <a:tblPr/>
              <a:tblGrid>
                <a:gridCol w="685800"/>
                <a:gridCol w="685800"/>
                <a:gridCol w="685800"/>
                <a:gridCol w="685800"/>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A[0][3]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00"/>
                    </a:solidFill>
                  </a:tcPr>
                </a:tc>
              </a:tr>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r>
            </a:tbl>
          </a:graphicData>
        </a:graphic>
      </p:graphicFrame>
      <p:sp>
        <p:nvSpPr>
          <p:cNvPr id="279577" name="Text Box 25"/>
          <p:cNvSpPr txBox="1">
            <a:spLocks noChangeArrowheads="1"/>
          </p:cNvSpPr>
          <p:nvPr/>
        </p:nvSpPr>
        <p:spPr bwMode="auto">
          <a:xfrm>
            <a:off x="1828800" y="1905000"/>
            <a:ext cx="2743200" cy="317500"/>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marL="112713">
              <a:defRPr/>
            </a:pPr>
            <a:r>
              <a:rPr lang="en-US" sz="1400" b="1" dirty="0">
                <a:latin typeface="Courier New" pitchFamily="49" charset="0"/>
                <a:sym typeface="Symbol" pitchFamily="18" charset="2"/>
              </a:rPr>
              <a:t>int A = new int[3][4]</a:t>
            </a:r>
          </a:p>
        </p:txBody>
      </p:sp>
      <p:sp>
        <p:nvSpPr>
          <p:cNvPr id="279578" name="Text Box 26"/>
          <p:cNvSpPr txBox="1">
            <a:spLocks noChangeArrowheads="1"/>
          </p:cNvSpPr>
          <p:nvPr/>
        </p:nvSpPr>
        <p:spPr bwMode="auto">
          <a:xfrm>
            <a:off x="1905000" y="3886201"/>
            <a:ext cx="2667000" cy="379413"/>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a:t>Logical view of array A</a:t>
            </a:r>
          </a:p>
        </p:txBody>
      </p:sp>
      <p:sp>
        <p:nvSpPr>
          <p:cNvPr id="279579" name="Text Box 27"/>
          <p:cNvSpPr txBox="1">
            <a:spLocks noChangeArrowheads="1"/>
          </p:cNvSpPr>
          <p:nvPr/>
        </p:nvSpPr>
        <p:spPr bwMode="auto">
          <a:xfrm>
            <a:off x="7620000" y="1905001"/>
            <a:ext cx="2667000" cy="1019175"/>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sz="1000" b="1" dirty="0">
                <a:latin typeface="Courier New" pitchFamily="49" charset="0"/>
                <a:sym typeface="Symbol" pitchFamily="18" charset="2"/>
              </a:rPr>
              <a:t>int A = new int[3][4]</a:t>
            </a:r>
          </a:p>
          <a:p>
            <a:pPr marL="58738">
              <a:defRPr/>
            </a:pPr>
            <a:endParaRPr lang="en-US" sz="1000" b="1" dirty="0">
              <a:latin typeface="Courier New" pitchFamily="49" charset="0"/>
              <a:sym typeface="Symbol" pitchFamily="18" charset="2"/>
            </a:endParaRPr>
          </a:p>
          <a:p>
            <a:pPr marL="58738">
              <a:defRPr/>
            </a:pPr>
            <a:r>
              <a:rPr lang="en-US" sz="1000" b="1" dirty="0">
                <a:latin typeface="Courier New" pitchFamily="49" charset="0"/>
                <a:sym typeface="Symbol" pitchFamily="18" charset="2"/>
              </a:rPr>
              <a:t>int </a:t>
            </a:r>
            <a:r>
              <a:rPr lang="en-US" sz="1000" b="1" dirty="0" err="1">
                <a:latin typeface="Courier New" pitchFamily="49" charset="0"/>
                <a:sym typeface="Symbol" pitchFamily="18" charset="2"/>
              </a:rPr>
              <a:t>i</a:t>
            </a:r>
            <a:r>
              <a:rPr lang="en-US" sz="1000" b="1" dirty="0">
                <a:latin typeface="Courier New" pitchFamily="49" charset="0"/>
                <a:sym typeface="Symbol" pitchFamily="18" charset="2"/>
              </a:rPr>
              <a:t> = (int)(</a:t>
            </a:r>
            <a:r>
              <a:rPr lang="en-US" sz="1000" b="1" dirty="0" err="1">
                <a:latin typeface="Courier New" pitchFamily="49" charset="0"/>
                <a:sym typeface="Symbol" pitchFamily="18" charset="2"/>
              </a:rPr>
              <a:t>Math.random</a:t>
            </a:r>
            <a:r>
              <a:rPr lang="en-US" sz="1000" b="1" dirty="0">
                <a:latin typeface="Courier New" pitchFamily="49" charset="0"/>
                <a:sym typeface="Symbol" pitchFamily="18" charset="2"/>
              </a:rPr>
              <a:t>()*3);</a:t>
            </a:r>
          </a:p>
          <a:p>
            <a:pPr marL="58738">
              <a:defRPr/>
            </a:pPr>
            <a:r>
              <a:rPr lang="en-US" sz="1000" b="1" dirty="0">
                <a:latin typeface="Courier New" pitchFamily="49" charset="0"/>
                <a:sym typeface="Symbol" pitchFamily="18" charset="2"/>
              </a:rPr>
              <a:t>int j = (int)(</a:t>
            </a:r>
            <a:r>
              <a:rPr lang="en-US" sz="1000" b="1" dirty="0" err="1">
                <a:latin typeface="Courier New" pitchFamily="49" charset="0"/>
                <a:sym typeface="Symbol" pitchFamily="18" charset="2"/>
              </a:rPr>
              <a:t>Math.random</a:t>
            </a:r>
            <a:r>
              <a:rPr lang="en-US" sz="1000" b="1" dirty="0">
                <a:latin typeface="Courier New" pitchFamily="49" charset="0"/>
                <a:sym typeface="Symbol" pitchFamily="18" charset="2"/>
              </a:rPr>
              <a:t>()*4);</a:t>
            </a:r>
          </a:p>
          <a:p>
            <a:pPr marL="58738">
              <a:defRPr/>
            </a:pPr>
            <a:endParaRPr lang="en-US" sz="1000" b="1" dirty="0">
              <a:latin typeface="Courier New" pitchFamily="49" charset="0"/>
              <a:sym typeface="Symbol" pitchFamily="18" charset="2"/>
            </a:endParaRPr>
          </a:p>
          <a:p>
            <a:pPr marL="58738">
              <a:defRPr/>
            </a:pPr>
            <a:r>
              <a:rPr lang="en-US" sz="1000" b="1" dirty="0">
                <a:latin typeface="Courier New" pitchFamily="49" charset="0"/>
                <a:sym typeface="Symbol" pitchFamily="18" charset="2"/>
              </a:rPr>
              <a:t>int z = A[</a:t>
            </a:r>
            <a:r>
              <a:rPr lang="en-US" sz="1000" b="1" dirty="0" err="1">
                <a:latin typeface="Courier New" pitchFamily="49" charset="0"/>
                <a:sym typeface="Symbol" pitchFamily="18" charset="2"/>
              </a:rPr>
              <a:t>i</a:t>
            </a:r>
            <a:r>
              <a:rPr lang="en-US" sz="1000" b="1" dirty="0">
                <a:latin typeface="Courier New" pitchFamily="49" charset="0"/>
                <a:sym typeface="Symbol" pitchFamily="18" charset="2"/>
              </a:rPr>
              <a:t>][j];</a:t>
            </a:r>
          </a:p>
        </p:txBody>
      </p:sp>
      <p:grpSp>
        <p:nvGrpSpPr>
          <p:cNvPr id="2" name="Group 28"/>
          <p:cNvGrpSpPr>
            <a:grpSpLocks/>
          </p:cNvGrpSpPr>
          <p:nvPr/>
        </p:nvGrpSpPr>
        <p:grpSpPr bwMode="auto">
          <a:xfrm>
            <a:off x="7696200" y="2895601"/>
            <a:ext cx="2438400" cy="1050925"/>
            <a:chOff x="3888" y="1824"/>
            <a:chExt cx="1536" cy="662"/>
          </a:xfrm>
        </p:grpSpPr>
        <p:sp>
          <p:nvSpPr>
            <p:cNvPr id="279581" name="Text Box 29"/>
            <p:cNvSpPr txBox="1">
              <a:spLocks noChangeArrowheads="1"/>
            </p:cNvSpPr>
            <p:nvPr/>
          </p:nvSpPr>
          <p:spPr bwMode="auto">
            <a:xfrm>
              <a:off x="3888" y="2112"/>
              <a:ext cx="1536" cy="374"/>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How/When can this value be obtained?</a:t>
              </a:r>
            </a:p>
          </p:txBody>
        </p:sp>
        <p:sp>
          <p:nvSpPr>
            <p:cNvPr id="51279" name="Line 30"/>
            <p:cNvSpPr>
              <a:spLocks noChangeShapeType="1"/>
            </p:cNvSpPr>
            <p:nvPr/>
          </p:nvSpPr>
          <p:spPr bwMode="auto">
            <a:xfrm flipV="1">
              <a:off x="4464" y="182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79583" name="Text Box 31"/>
          <p:cNvSpPr txBox="1">
            <a:spLocks noChangeArrowheads="1"/>
          </p:cNvSpPr>
          <p:nvPr/>
        </p:nvSpPr>
        <p:spPr bwMode="auto">
          <a:xfrm>
            <a:off x="7543800" y="4343400"/>
            <a:ext cx="2895600" cy="1000274"/>
          </a:xfrm>
          <a:prstGeom prst="rect">
            <a:avLst/>
          </a:prstGeom>
          <a:solidFill>
            <a:srgbClr val="FCFCC8"/>
          </a:solidFill>
          <a:ln w="635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400"/>
              <a:t>A[i][j] = contents of memory location</a:t>
            </a:r>
            <a:r>
              <a:rPr lang="en-US"/>
              <a:t> </a:t>
            </a:r>
          </a:p>
          <a:p>
            <a:pPr algn="ctr">
              <a:spcBef>
                <a:spcPct val="50000"/>
              </a:spcBef>
              <a:defRPr/>
            </a:pPr>
            <a:r>
              <a:rPr lang="en-US"/>
              <a:t>(base + i + j*num_rows)</a:t>
            </a:r>
          </a:p>
        </p:txBody>
      </p:sp>
      <p:graphicFrame>
        <p:nvGraphicFramePr>
          <p:cNvPr id="279633" name="Group 81"/>
          <p:cNvGraphicFramePr>
            <a:graphicFrameLocks noGrp="1"/>
          </p:cNvGraphicFramePr>
          <p:nvPr/>
        </p:nvGraphicFramePr>
        <p:xfrm>
          <a:off x="4876800" y="1905000"/>
          <a:ext cx="2438400" cy="4064006"/>
        </p:xfrm>
        <a:graphic>
          <a:graphicData uri="http://schemas.openxmlformats.org/drawingml/2006/table">
            <a:tbl>
              <a:tblPr/>
              <a:tblGrid>
                <a:gridCol w="1524000"/>
                <a:gridCol w="914400"/>
              </a:tblGrid>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rPr>
                        <a:t>Contents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base+3*sizeof(int)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base+4*sizeof(int)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base+5*sizeof(int)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base+6*sizeof(int)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base+7*sizeof(int)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base+8*sizeof(int)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base+9*sizeof(int)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base+10*sizeof(int)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base+11*sizeof(int)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base+12*sizeof(int)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r>
            </a:tbl>
          </a:graphicData>
        </a:graphic>
      </p:graphicFrame>
      <p:sp>
        <p:nvSpPr>
          <p:cNvPr id="279631" name="Text Box 79"/>
          <p:cNvSpPr txBox="1">
            <a:spLocks noChangeArrowheads="1"/>
          </p:cNvSpPr>
          <p:nvPr/>
        </p:nvSpPr>
        <p:spPr bwMode="auto">
          <a:xfrm>
            <a:off x="4876800" y="6096000"/>
            <a:ext cx="2438400" cy="349250"/>
          </a:xfrm>
          <a:prstGeom prst="rect">
            <a:avLst/>
          </a:prstGeom>
          <a:solidFill>
            <a:srgbClr val="FF6600"/>
          </a:solidFill>
          <a:ln w="12700">
            <a:solidFill>
              <a:schemeClr val="tx1"/>
            </a:solidFill>
            <a:miter lim="800000"/>
            <a:headEnd/>
            <a:tailEnd/>
          </a:ln>
          <a:effectLst>
            <a:outerShdw dist="107763" dir="2700000" algn="ctr" rotWithShape="0">
              <a:schemeClr val="bg2"/>
            </a:outerShdw>
          </a:effectLst>
        </p:spPr>
        <p:txBody>
          <a:bodyPr>
            <a:spAutoFit/>
          </a:bodyPr>
          <a:lstStyle/>
          <a:p>
            <a:pPr algn="ctr">
              <a:spcBef>
                <a:spcPct val="50000"/>
              </a:spcBef>
              <a:defRPr/>
            </a:pPr>
            <a:r>
              <a:rPr lang="en-US" sz="1600" b="1"/>
              <a:t>Column major layout</a:t>
            </a:r>
          </a:p>
        </p:txBody>
      </p:sp>
    </p:spTree>
    <p:extLst>
      <p:ext uri="{BB962C8B-B14F-4D97-AF65-F5344CB8AC3E}">
        <p14:creationId xmlns:p14="http://schemas.microsoft.com/office/powerpoint/2010/main" val="52340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79577"/>
                                        </p:tgtEl>
                                        <p:attrNameLst>
                                          <p:attrName>style.visibility</p:attrName>
                                        </p:attrNameLst>
                                      </p:cBhvr>
                                      <p:to>
                                        <p:strVal val="visible"/>
                                      </p:to>
                                    </p:set>
                                    <p:animEffect transition="in" filter="fade">
                                      <p:cBhvr>
                                        <p:cTn id="7" dur="1000"/>
                                        <p:tgtEl>
                                          <p:spTgt spid="279577"/>
                                        </p:tgtEl>
                                      </p:cBhvr>
                                    </p:animEffect>
                                    <p:anim calcmode="lin" valueType="num">
                                      <p:cBhvr>
                                        <p:cTn id="8" dur="1000" fill="hold"/>
                                        <p:tgtEl>
                                          <p:spTgt spid="279577"/>
                                        </p:tgtEl>
                                        <p:attrNameLst>
                                          <p:attrName>ppt_x</p:attrName>
                                        </p:attrNameLst>
                                      </p:cBhvr>
                                      <p:tavLst>
                                        <p:tav tm="0">
                                          <p:val>
                                            <p:strVal val="#ppt_x"/>
                                          </p:val>
                                        </p:tav>
                                        <p:tav tm="100000">
                                          <p:val>
                                            <p:strVal val="#ppt_x"/>
                                          </p:val>
                                        </p:tav>
                                      </p:tavLst>
                                    </p:anim>
                                    <p:anim calcmode="lin" valueType="num">
                                      <p:cBhvr>
                                        <p:cTn id="9" dur="1000" fill="hold"/>
                                        <p:tgtEl>
                                          <p:spTgt spid="27957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79636"/>
                                        </p:tgtEl>
                                        <p:attrNameLst>
                                          <p:attrName>style.visibility</p:attrName>
                                        </p:attrNameLst>
                                      </p:cBhvr>
                                      <p:to>
                                        <p:strVal val="visible"/>
                                      </p:to>
                                    </p:set>
                                    <p:animEffect transition="in" filter="fade">
                                      <p:cBhvr>
                                        <p:cTn id="14" dur="1000"/>
                                        <p:tgtEl>
                                          <p:spTgt spid="279636"/>
                                        </p:tgtEl>
                                      </p:cBhvr>
                                    </p:animEffect>
                                    <p:anim calcmode="lin" valueType="num">
                                      <p:cBhvr>
                                        <p:cTn id="15" dur="1000" fill="hold"/>
                                        <p:tgtEl>
                                          <p:spTgt spid="279636"/>
                                        </p:tgtEl>
                                        <p:attrNameLst>
                                          <p:attrName>ppt_x</p:attrName>
                                        </p:attrNameLst>
                                      </p:cBhvr>
                                      <p:tavLst>
                                        <p:tav tm="0">
                                          <p:val>
                                            <p:strVal val="#ppt_x"/>
                                          </p:val>
                                        </p:tav>
                                        <p:tav tm="100000">
                                          <p:val>
                                            <p:strVal val="#ppt_x"/>
                                          </p:val>
                                        </p:tav>
                                      </p:tavLst>
                                    </p:anim>
                                    <p:anim calcmode="lin" valueType="num">
                                      <p:cBhvr>
                                        <p:cTn id="16" dur="1000" fill="hold"/>
                                        <p:tgtEl>
                                          <p:spTgt spid="27963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9578"/>
                                        </p:tgtEl>
                                        <p:attrNameLst>
                                          <p:attrName>style.visibility</p:attrName>
                                        </p:attrNameLst>
                                      </p:cBhvr>
                                      <p:to>
                                        <p:strVal val="visible"/>
                                      </p:to>
                                    </p:set>
                                    <p:anim calcmode="lin" valueType="num">
                                      <p:cBhvr additive="base">
                                        <p:cTn id="21" dur="500" fill="hold"/>
                                        <p:tgtEl>
                                          <p:spTgt spid="279578"/>
                                        </p:tgtEl>
                                        <p:attrNameLst>
                                          <p:attrName>ppt_x</p:attrName>
                                        </p:attrNameLst>
                                      </p:cBhvr>
                                      <p:tavLst>
                                        <p:tav tm="0">
                                          <p:val>
                                            <p:strVal val="#ppt_x"/>
                                          </p:val>
                                        </p:tav>
                                        <p:tav tm="100000">
                                          <p:val>
                                            <p:strVal val="#ppt_x"/>
                                          </p:val>
                                        </p:tav>
                                      </p:tavLst>
                                    </p:anim>
                                    <p:anim calcmode="lin" valueType="num">
                                      <p:cBhvr additive="base">
                                        <p:cTn id="22" dur="500" fill="hold"/>
                                        <p:tgtEl>
                                          <p:spTgt spid="27957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79633"/>
                                        </p:tgtEl>
                                        <p:attrNameLst>
                                          <p:attrName>style.visibility</p:attrName>
                                        </p:attrNameLst>
                                      </p:cBhvr>
                                      <p:to>
                                        <p:strVal val="visible"/>
                                      </p:to>
                                    </p:set>
                                    <p:anim calcmode="lin" valueType="num">
                                      <p:cBhvr additive="base">
                                        <p:cTn id="27" dur="500" fill="hold"/>
                                        <p:tgtEl>
                                          <p:spTgt spid="279633"/>
                                        </p:tgtEl>
                                        <p:attrNameLst>
                                          <p:attrName>ppt_x</p:attrName>
                                        </p:attrNameLst>
                                      </p:cBhvr>
                                      <p:tavLst>
                                        <p:tav tm="0">
                                          <p:val>
                                            <p:strVal val="#ppt_x"/>
                                          </p:val>
                                        </p:tav>
                                        <p:tav tm="100000">
                                          <p:val>
                                            <p:strVal val="#ppt_x"/>
                                          </p:val>
                                        </p:tav>
                                      </p:tavLst>
                                    </p:anim>
                                    <p:anim calcmode="lin" valueType="num">
                                      <p:cBhvr additive="base">
                                        <p:cTn id="28" dur="500" fill="hold"/>
                                        <p:tgtEl>
                                          <p:spTgt spid="27963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9631"/>
                                        </p:tgtEl>
                                        <p:attrNameLst>
                                          <p:attrName>style.visibility</p:attrName>
                                        </p:attrNameLst>
                                      </p:cBhvr>
                                      <p:to>
                                        <p:strVal val="visible"/>
                                      </p:to>
                                    </p:set>
                                    <p:anim calcmode="lin" valueType="num">
                                      <p:cBhvr additive="base">
                                        <p:cTn id="33" dur="500" fill="hold"/>
                                        <p:tgtEl>
                                          <p:spTgt spid="279631"/>
                                        </p:tgtEl>
                                        <p:attrNameLst>
                                          <p:attrName>ppt_x</p:attrName>
                                        </p:attrNameLst>
                                      </p:cBhvr>
                                      <p:tavLst>
                                        <p:tav tm="0">
                                          <p:val>
                                            <p:strVal val="#ppt_x"/>
                                          </p:val>
                                        </p:tav>
                                        <p:tav tm="100000">
                                          <p:val>
                                            <p:strVal val="#ppt_x"/>
                                          </p:val>
                                        </p:tav>
                                      </p:tavLst>
                                    </p:anim>
                                    <p:anim calcmode="lin" valueType="num">
                                      <p:cBhvr additive="base">
                                        <p:cTn id="34" dur="500" fill="hold"/>
                                        <p:tgtEl>
                                          <p:spTgt spid="27963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279579"/>
                                        </p:tgtEl>
                                        <p:attrNameLst>
                                          <p:attrName>style.visibility</p:attrName>
                                        </p:attrNameLst>
                                      </p:cBhvr>
                                      <p:to>
                                        <p:strVal val="visible"/>
                                      </p:to>
                                    </p:set>
                                    <p:animEffect transition="in" filter="fade">
                                      <p:cBhvr>
                                        <p:cTn id="39" dur="1000"/>
                                        <p:tgtEl>
                                          <p:spTgt spid="279579"/>
                                        </p:tgtEl>
                                      </p:cBhvr>
                                    </p:animEffect>
                                    <p:anim calcmode="lin" valueType="num">
                                      <p:cBhvr>
                                        <p:cTn id="40" dur="1000" fill="hold"/>
                                        <p:tgtEl>
                                          <p:spTgt spid="279579"/>
                                        </p:tgtEl>
                                        <p:attrNameLst>
                                          <p:attrName>ppt_x</p:attrName>
                                        </p:attrNameLst>
                                      </p:cBhvr>
                                      <p:tavLst>
                                        <p:tav tm="0">
                                          <p:val>
                                            <p:strVal val="#ppt_x"/>
                                          </p:val>
                                        </p:tav>
                                        <p:tav tm="100000">
                                          <p:val>
                                            <p:strVal val="#ppt_x"/>
                                          </p:val>
                                        </p:tav>
                                      </p:tavLst>
                                    </p:anim>
                                    <p:anim calcmode="lin" valueType="num">
                                      <p:cBhvr>
                                        <p:cTn id="41" dur="1000" fill="hold"/>
                                        <p:tgtEl>
                                          <p:spTgt spid="279579"/>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9583"/>
                                        </p:tgtEl>
                                        <p:attrNameLst>
                                          <p:attrName>style.visibility</p:attrName>
                                        </p:attrNameLst>
                                      </p:cBhvr>
                                      <p:to>
                                        <p:strVal val="visible"/>
                                      </p:to>
                                    </p:set>
                                    <p:anim calcmode="lin" valueType="num">
                                      <p:cBhvr additive="base">
                                        <p:cTn id="52" dur="500" fill="hold"/>
                                        <p:tgtEl>
                                          <p:spTgt spid="279583"/>
                                        </p:tgtEl>
                                        <p:attrNameLst>
                                          <p:attrName>ppt_x</p:attrName>
                                        </p:attrNameLst>
                                      </p:cBhvr>
                                      <p:tavLst>
                                        <p:tav tm="0">
                                          <p:val>
                                            <p:strVal val="#ppt_x"/>
                                          </p:val>
                                        </p:tav>
                                        <p:tav tm="100000">
                                          <p:val>
                                            <p:strVal val="#ppt_x"/>
                                          </p:val>
                                        </p:tav>
                                      </p:tavLst>
                                    </p:anim>
                                    <p:anim calcmode="lin" valueType="num">
                                      <p:cBhvr additive="base">
                                        <p:cTn id="53" dur="500" fill="hold"/>
                                        <p:tgtEl>
                                          <p:spTgt spid="279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77" grpId="0" animBg="1"/>
      <p:bldP spid="279578" grpId="0" animBg="1"/>
      <p:bldP spid="279579" grpId="0" animBg="1"/>
      <p:bldP spid="279583" grpId="0" animBg="1"/>
      <p:bldP spid="2796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Examples</a:t>
            </a:r>
          </a:p>
        </p:txBody>
      </p:sp>
      <p:sp>
        <p:nvSpPr>
          <p:cNvPr id="379907" name="Rectangle 3"/>
          <p:cNvSpPr>
            <a:spLocks noGrp="1" noChangeArrowheads="1"/>
          </p:cNvSpPr>
          <p:nvPr>
            <p:ph type="body" sz="half" idx="1"/>
          </p:nvPr>
        </p:nvSpPr>
        <p:spPr>
          <a:xfrm>
            <a:off x="2209800" y="1981200"/>
            <a:ext cx="8077200" cy="1828800"/>
          </a:xfrm>
        </p:spPr>
        <p:txBody>
          <a:bodyPr>
            <a:normAutofit fontScale="92500"/>
          </a:bodyPr>
          <a:lstStyle/>
          <a:p>
            <a:pPr eaLnBrk="1" hangingPunct="1"/>
            <a:r>
              <a:rPr lang="en-US" sz="2400"/>
              <a:t>Arrays are static in Ada/Pascal/C : the below is Ada</a:t>
            </a:r>
          </a:p>
          <a:p>
            <a:pPr eaLnBrk="1" hangingPunct="1"/>
            <a:endParaRPr lang="en-US" sz="2400"/>
          </a:p>
          <a:p>
            <a:pPr eaLnBrk="1" hangingPunct="1"/>
            <a:endParaRPr lang="en-US" sz="2400"/>
          </a:p>
          <a:p>
            <a:pPr eaLnBrk="1" hangingPunct="1"/>
            <a:r>
              <a:rPr lang="en-US" sz="2400"/>
              <a:t>When allocating arrays, there must be a “doping vector”.</a:t>
            </a:r>
          </a:p>
        </p:txBody>
      </p:sp>
      <p:graphicFrame>
        <p:nvGraphicFramePr>
          <p:cNvPr id="379933" name="Group 29"/>
          <p:cNvGraphicFramePr>
            <a:graphicFrameLocks noGrp="1"/>
          </p:cNvGraphicFramePr>
          <p:nvPr>
            <p:ph sz="half" idx="2"/>
          </p:nvPr>
        </p:nvGraphicFramePr>
        <p:xfrm>
          <a:off x="3733800" y="3962400"/>
          <a:ext cx="5715000" cy="533400"/>
        </p:xfrm>
        <a:graphic>
          <a:graphicData uri="http://schemas.openxmlformats.org/drawingml/2006/table">
            <a:tbl>
              <a:tblPr/>
              <a:tblGrid>
                <a:gridCol w="817563"/>
                <a:gridCol w="814387"/>
                <a:gridCol w="817563"/>
                <a:gridCol w="815975"/>
                <a:gridCol w="817562"/>
                <a:gridCol w="814388"/>
                <a:gridCol w="817562"/>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int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79908" name="Text Box 4"/>
          <p:cNvSpPr txBox="1">
            <a:spLocks noChangeArrowheads="1"/>
          </p:cNvSpPr>
          <p:nvPr/>
        </p:nvSpPr>
        <p:spPr bwMode="auto">
          <a:xfrm>
            <a:off x="4724400" y="2438400"/>
            <a:ext cx="5715000" cy="838200"/>
          </a:xfrm>
          <a:prstGeom prst="rect">
            <a:avLst/>
          </a:prstGeom>
          <a:solidFill>
            <a:srgbClr val="FCFCC8"/>
          </a:solidFill>
          <a:ln w="12700">
            <a:solidFill>
              <a:schemeClr val="tx1"/>
            </a:solidFill>
            <a:miter lim="800000"/>
            <a:headEnd/>
            <a:tailEnd/>
          </a:ln>
          <a:effectLst>
            <a:outerShdw dist="107763" dir="2700000" algn="ctr" rotWithShape="0">
              <a:schemeClr val="bg2"/>
            </a:outerShdw>
          </a:effectLst>
        </p:spPr>
        <p:txBody>
          <a:bodyPr/>
          <a:lstStyle/>
          <a:p>
            <a:pPr marL="112713">
              <a:defRPr/>
            </a:pPr>
            <a:r>
              <a:rPr lang="en-US" sz="1200" b="1">
                <a:latin typeface="Courier New" pitchFamily="49" charset="0"/>
                <a:sym typeface="Symbol" pitchFamily="18" charset="2"/>
              </a:rPr>
              <a:t>a : array(-4..5) of INTEGER;</a:t>
            </a:r>
          </a:p>
          <a:p>
            <a:pPr marL="112713">
              <a:defRPr/>
            </a:pPr>
            <a:r>
              <a:rPr lang="en-US" sz="1200" b="1">
                <a:latin typeface="Courier New" pitchFamily="49" charset="0"/>
                <a:sym typeface="Symbol" pitchFamily="18" charset="2"/>
              </a:rPr>
              <a:t>c : array(1..4, 0..2) of FLOAT;</a:t>
            </a:r>
          </a:p>
          <a:p>
            <a:pPr marL="112713">
              <a:defRPr/>
            </a:pPr>
            <a:r>
              <a:rPr lang="en-US" sz="1200" b="1">
                <a:latin typeface="Courier New" pitchFamily="49" charset="0"/>
                <a:sym typeface="Symbol" pitchFamily="18" charset="2"/>
              </a:rPr>
              <a:t>s : array(1..40) of CHARACTER;</a:t>
            </a:r>
          </a:p>
          <a:p>
            <a:pPr marL="112713">
              <a:defRPr/>
            </a:pPr>
            <a:endParaRPr lang="en-US" sz="1000" b="1">
              <a:solidFill>
                <a:srgbClr val="FF0000"/>
              </a:solidFill>
              <a:latin typeface="Courier New" pitchFamily="49" charset="0"/>
              <a:sym typeface="Symbol" pitchFamily="18" charset="2"/>
            </a:endParaRPr>
          </a:p>
        </p:txBody>
      </p:sp>
      <p:sp>
        <p:nvSpPr>
          <p:cNvPr id="379934" name="Text Box 30"/>
          <p:cNvSpPr txBox="1">
            <a:spLocks noChangeArrowheads="1"/>
          </p:cNvSpPr>
          <p:nvPr/>
        </p:nvSpPr>
        <p:spPr bwMode="auto">
          <a:xfrm>
            <a:off x="2133600" y="4648200"/>
            <a:ext cx="5486400" cy="476250"/>
          </a:xfrm>
          <a:prstGeom prst="rect">
            <a:avLst/>
          </a:prstGeom>
          <a:solidFill>
            <a:srgbClr val="CCCC00"/>
          </a:solidFill>
          <a:ln w="19050">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t>element size / element type / size of array</a:t>
            </a:r>
          </a:p>
        </p:txBody>
      </p:sp>
      <p:graphicFrame>
        <p:nvGraphicFramePr>
          <p:cNvPr id="379993" name="Group 89"/>
          <p:cNvGraphicFramePr>
            <a:graphicFrameLocks noGrp="1"/>
          </p:cNvGraphicFramePr>
          <p:nvPr/>
        </p:nvGraphicFramePr>
        <p:xfrm>
          <a:off x="2362200" y="5257800"/>
          <a:ext cx="6858000" cy="533400"/>
        </p:xfrm>
        <a:graphic>
          <a:graphicData uri="http://schemas.openxmlformats.org/drawingml/2006/table">
            <a:tbl>
              <a:tblPr/>
              <a:tblGrid>
                <a:gridCol w="981075"/>
                <a:gridCol w="977900"/>
                <a:gridCol w="981075"/>
                <a:gridCol w="977900"/>
                <a:gridCol w="981075"/>
                <a:gridCol w="977900"/>
                <a:gridCol w="981075"/>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Char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A[3][2]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79994" name="Text Box 90"/>
          <p:cNvSpPr txBox="1">
            <a:spLocks noChangeArrowheads="1"/>
          </p:cNvSpPr>
          <p:nvPr/>
        </p:nvSpPr>
        <p:spPr bwMode="auto">
          <a:xfrm>
            <a:off x="2133600" y="5943600"/>
            <a:ext cx="5486400" cy="476250"/>
          </a:xfrm>
          <a:prstGeom prst="rect">
            <a:avLst/>
          </a:prstGeom>
          <a:solidFill>
            <a:srgbClr val="CCCC00"/>
          </a:solidFill>
          <a:ln w="19050">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t>element size / element type / rows / cols</a:t>
            </a:r>
          </a:p>
        </p:txBody>
      </p:sp>
    </p:spTree>
    <p:extLst>
      <p:ext uri="{BB962C8B-B14F-4D97-AF65-F5344CB8AC3E}">
        <p14:creationId xmlns:p14="http://schemas.microsoft.com/office/powerpoint/2010/main" val="183626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9907">
                                            <p:txEl>
                                              <p:pRg st="0" end="0"/>
                                            </p:txEl>
                                          </p:spTgt>
                                        </p:tgtEl>
                                        <p:attrNameLst>
                                          <p:attrName>style.visibility</p:attrName>
                                        </p:attrNameLst>
                                      </p:cBhvr>
                                      <p:to>
                                        <p:strVal val="visible"/>
                                      </p:to>
                                    </p:set>
                                    <p:anim calcmode="lin" valueType="num">
                                      <p:cBhvr additive="base">
                                        <p:cTn id="7" dur="500" fill="hold"/>
                                        <p:tgtEl>
                                          <p:spTgt spid="379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9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79908"/>
                                        </p:tgtEl>
                                        <p:attrNameLst>
                                          <p:attrName>style.visibility</p:attrName>
                                        </p:attrNameLst>
                                      </p:cBhvr>
                                      <p:to>
                                        <p:strVal val="visible"/>
                                      </p:to>
                                    </p:set>
                                    <p:animEffect transition="in" filter="fade">
                                      <p:cBhvr>
                                        <p:cTn id="13" dur="1000"/>
                                        <p:tgtEl>
                                          <p:spTgt spid="379908"/>
                                        </p:tgtEl>
                                      </p:cBhvr>
                                    </p:animEffect>
                                    <p:anim calcmode="lin" valueType="num">
                                      <p:cBhvr>
                                        <p:cTn id="14" dur="1000" fill="hold"/>
                                        <p:tgtEl>
                                          <p:spTgt spid="379908"/>
                                        </p:tgtEl>
                                        <p:attrNameLst>
                                          <p:attrName>ppt_x</p:attrName>
                                        </p:attrNameLst>
                                      </p:cBhvr>
                                      <p:tavLst>
                                        <p:tav tm="0">
                                          <p:val>
                                            <p:strVal val="#ppt_x"/>
                                          </p:val>
                                        </p:tav>
                                        <p:tav tm="100000">
                                          <p:val>
                                            <p:strVal val="#ppt_x"/>
                                          </p:val>
                                        </p:tav>
                                      </p:tavLst>
                                    </p:anim>
                                    <p:anim calcmode="lin" valueType="num">
                                      <p:cBhvr>
                                        <p:cTn id="15" dur="1000" fill="hold"/>
                                        <p:tgtEl>
                                          <p:spTgt spid="379908"/>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79907">
                                            <p:txEl>
                                              <p:pRg st="3" end="3"/>
                                            </p:txEl>
                                          </p:spTgt>
                                        </p:tgtEl>
                                        <p:attrNameLst>
                                          <p:attrName>style.visibility</p:attrName>
                                        </p:attrNameLst>
                                      </p:cBhvr>
                                      <p:to>
                                        <p:strVal val="visible"/>
                                      </p:to>
                                    </p:set>
                                    <p:anim calcmode="lin" valueType="num">
                                      <p:cBhvr additive="base">
                                        <p:cTn id="20" dur="500" fill="hold"/>
                                        <p:tgtEl>
                                          <p:spTgt spid="379907">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799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379933"/>
                                        </p:tgtEl>
                                        <p:attrNameLst>
                                          <p:attrName>style.visibility</p:attrName>
                                        </p:attrNameLst>
                                      </p:cBhvr>
                                      <p:to>
                                        <p:strVal val="visible"/>
                                      </p:to>
                                    </p:set>
                                    <p:anim calcmode="lin" valueType="num">
                                      <p:cBhvr additive="base">
                                        <p:cTn id="26" dur="500" fill="hold"/>
                                        <p:tgtEl>
                                          <p:spTgt spid="379933"/>
                                        </p:tgtEl>
                                        <p:attrNameLst>
                                          <p:attrName>ppt_x</p:attrName>
                                        </p:attrNameLst>
                                      </p:cBhvr>
                                      <p:tavLst>
                                        <p:tav tm="0">
                                          <p:val>
                                            <p:strVal val="#ppt_x"/>
                                          </p:val>
                                        </p:tav>
                                        <p:tav tm="100000">
                                          <p:val>
                                            <p:strVal val="#ppt_x"/>
                                          </p:val>
                                        </p:tav>
                                      </p:tavLst>
                                    </p:anim>
                                    <p:anim calcmode="lin" valueType="num">
                                      <p:cBhvr additive="base">
                                        <p:cTn id="27" dur="500" fill="hold"/>
                                        <p:tgtEl>
                                          <p:spTgt spid="379933"/>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79934"/>
                                        </p:tgtEl>
                                        <p:attrNameLst>
                                          <p:attrName>style.visibility</p:attrName>
                                        </p:attrNameLst>
                                      </p:cBhvr>
                                      <p:to>
                                        <p:strVal val="visible"/>
                                      </p:to>
                                    </p:set>
                                    <p:anim calcmode="lin" valueType="num">
                                      <p:cBhvr additive="base">
                                        <p:cTn id="32" dur="500" fill="hold"/>
                                        <p:tgtEl>
                                          <p:spTgt spid="379934"/>
                                        </p:tgtEl>
                                        <p:attrNameLst>
                                          <p:attrName>ppt_x</p:attrName>
                                        </p:attrNameLst>
                                      </p:cBhvr>
                                      <p:tavLst>
                                        <p:tav tm="0">
                                          <p:val>
                                            <p:strVal val="#ppt_x"/>
                                          </p:val>
                                        </p:tav>
                                        <p:tav tm="100000">
                                          <p:val>
                                            <p:strVal val="#ppt_x"/>
                                          </p:val>
                                        </p:tav>
                                      </p:tavLst>
                                    </p:anim>
                                    <p:anim calcmode="lin" valueType="num">
                                      <p:cBhvr additive="base">
                                        <p:cTn id="33" dur="500" fill="hold"/>
                                        <p:tgtEl>
                                          <p:spTgt spid="379934"/>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379993"/>
                                        </p:tgtEl>
                                        <p:attrNameLst>
                                          <p:attrName>style.visibility</p:attrName>
                                        </p:attrNameLst>
                                      </p:cBhvr>
                                      <p:to>
                                        <p:strVal val="visible"/>
                                      </p:to>
                                    </p:set>
                                    <p:anim calcmode="lin" valueType="num">
                                      <p:cBhvr additive="base">
                                        <p:cTn id="38" dur="500" fill="hold"/>
                                        <p:tgtEl>
                                          <p:spTgt spid="379993"/>
                                        </p:tgtEl>
                                        <p:attrNameLst>
                                          <p:attrName>ppt_x</p:attrName>
                                        </p:attrNameLst>
                                      </p:cBhvr>
                                      <p:tavLst>
                                        <p:tav tm="0">
                                          <p:val>
                                            <p:strVal val="#ppt_x"/>
                                          </p:val>
                                        </p:tav>
                                        <p:tav tm="100000">
                                          <p:val>
                                            <p:strVal val="#ppt_x"/>
                                          </p:val>
                                        </p:tav>
                                      </p:tavLst>
                                    </p:anim>
                                    <p:anim calcmode="lin" valueType="num">
                                      <p:cBhvr additive="base">
                                        <p:cTn id="39" dur="500" fill="hold"/>
                                        <p:tgtEl>
                                          <p:spTgt spid="379993"/>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79994"/>
                                        </p:tgtEl>
                                        <p:attrNameLst>
                                          <p:attrName>style.visibility</p:attrName>
                                        </p:attrNameLst>
                                      </p:cBhvr>
                                      <p:to>
                                        <p:strVal val="visible"/>
                                      </p:to>
                                    </p:set>
                                    <p:anim calcmode="lin" valueType="num">
                                      <p:cBhvr additive="base">
                                        <p:cTn id="44" dur="500" fill="hold"/>
                                        <p:tgtEl>
                                          <p:spTgt spid="379994"/>
                                        </p:tgtEl>
                                        <p:attrNameLst>
                                          <p:attrName>ppt_x</p:attrName>
                                        </p:attrNameLst>
                                      </p:cBhvr>
                                      <p:tavLst>
                                        <p:tav tm="0">
                                          <p:val>
                                            <p:strVal val="#ppt_x"/>
                                          </p:val>
                                        </p:tav>
                                        <p:tav tm="100000">
                                          <p:val>
                                            <p:strVal val="#ppt_x"/>
                                          </p:val>
                                        </p:tav>
                                      </p:tavLst>
                                    </p:anim>
                                    <p:anim calcmode="lin" valueType="num">
                                      <p:cBhvr additive="base">
                                        <p:cTn id="45" dur="500" fill="hold"/>
                                        <p:tgtEl>
                                          <p:spTgt spid="3799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7" grpId="0" build="p"/>
      <p:bldP spid="379908" grpId="0" animBg="1"/>
      <p:bldP spid="379934" grpId="0" animBg="1"/>
      <p:bldP spid="37999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Arrays and Pointers</a:t>
            </a:r>
          </a:p>
        </p:txBody>
      </p:sp>
      <p:sp>
        <p:nvSpPr>
          <p:cNvPr id="281603" name="Rectangle 3"/>
          <p:cNvSpPr>
            <a:spLocks noGrp="1" noChangeArrowheads="1"/>
          </p:cNvSpPr>
          <p:nvPr>
            <p:ph idx="1"/>
          </p:nvPr>
        </p:nvSpPr>
        <p:spPr/>
        <p:txBody>
          <a:bodyPr>
            <a:normAutofit/>
          </a:bodyPr>
          <a:lstStyle/>
          <a:p>
            <a:pPr eaLnBrk="1" hangingPunct="1">
              <a:lnSpc>
                <a:spcPct val="80000"/>
              </a:lnSpc>
            </a:pPr>
            <a:r>
              <a:rPr lang="en-US" dirty="0"/>
              <a:t>In C there is a strong correspondence between pointers and arrays.</a:t>
            </a:r>
          </a:p>
          <a:p>
            <a:pPr eaLnBrk="1" hangingPunct="1">
              <a:lnSpc>
                <a:spcPct val="80000"/>
              </a:lnSpc>
            </a:pPr>
            <a:r>
              <a:rPr lang="en-US" dirty="0"/>
              <a:t>The </a:t>
            </a:r>
            <a:r>
              <a:rPr lang="en-US" dirty="0" err="1"/>
              <a:t>lvalue</a:t>
            </a:r>
            <a:r>
              <a:rPr lang="en-US" dirty="0"/>
              <a:t> of an array is the memory address of it’s first element</a:t>
            </a:r>
            <a:r>
              <a:rPr lang="en-US" dirty="0" smtClean="0"/>
              <a:t>.</a:t>
            </a:r>
            <a:endParaRPr lang="en-US" dirty="0"/>
          </a:p>
        </p:txBody>
      </p:sp>
      <p:sp>
        <p:nvSpPr>
          <p:cNvPr id="281604" name="Text Box 4"/>
          <p:cNvSpPr txBox="1">
            <a:spLocks noChangeArrowheads="1"/>
          </p:cNvSpPr>
          <p:nvPr/>
        </p:nvSpPr>
        <p:spPr bwMode="auto">
          <a:xfrm>
            <a:off x="2133600" y="3810001"/>
            <a:ext cx="3581400" cy="1015663"/>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a:defRPr/>
            </a:pPr>
            <a:r>
              <a:rPr lang="en-US" sz="1200" b="1" dirty="0">
                <a:latin typeface="Courier New" pitchFamily="49" charset="0"/>
                <a:sym typeface="Symbol" pitchFamily="18" charset="2"/>
              </a:rPr>
              <a:t>int </a:t>
            </a:r>
            <a:r>
              <a:rPr lang="en-US" sz="1200" b="1" dirty="0" err="1">
                <a:latin typeface="Courier New" pitchFamily="49" charset="0"/>
                <a:sym typeface="Symbol" pitchFamily="18" charset="2"/>
              </a:rPr>
              <a:t>strlen</a:t>
            </a:r>
            <a:r>
              <a:rPr lang="en-US" sz="1200" b="1" dirty="0">
                <a:latin typeface="Courier New" pitchFamily="49" charset="0"/>
                <a:sym typeface="Symbol" pitchFamily="18" charset="2"/>
              </a:rPr>
              <a:t>(char *</a:t>
            </a:r>
            <a:r>
              <a:rPr lang="en-US" sz="1200" b="1" dirty="0" err="1">
                <a:latin typeface="Courier New" pitchFamily="49" charset="0"/>
                <a:sym typeface="Symbol" pitchFamily="18" charset="2"/>
              </a:rPr>
              <a:t>str</a:t>
            </a:r>
            <a:r>
              <a:rPr lang="en-US" sz="1200" b="1" dirty="0">
                <a:latin typeface="Courier New" pitchFamily="49" charset="0"/>
                <a:sym typeface="Symbol" pitchFamily="18" charset="2"/>
              </a:rPr>
              <a:t>) {</a:t>
            </a:r>
          </a:p>
          <a:p>
            <a:pPr marL="58738">
              <a:defRPr/>
            </a:pPr>
            <a:r>
              <a:rPr lang="en-US" sz="1200" b="1" dirty="0">
                <a:latin typeface="Courier New" pitchFamily="49" charset="0"/>
                <a:sym typeface="Symbol" pitchFamily="18" charset="2"/>
              </a:rPr>
              <a:t>   int result = 0;</a:t>
            </a:r>
          </a:p>
          <a:p>
            <a:pPr marL="58738">
              <a:defRPr/>
            </a:pPr>
            <a:r>
              <a:rPr lang="en-US" sz="1200" b="1" dirty="0">
                <a:latin typeface="Courier New" pitchFamily="49" charset="0"/>
                <a:sym typeface="Symbol" pitchFamily="18" charset="2"/>
              </a:rPr>
              <a:t>   while(</a:t>
            </a:r>
            <a:r>
              <a:rPr lang="en-US" sz="1200" b="1" dirty="0" err="1">
                <a:latin typeface="Courier New" pitchFamily="49" charset="0"/>
                <a:sym typeface="Symbol" pitchFamily="18" charset="2"/>
              </a:rPr>
              <a:t>str</a:t>
            </a:r>
            <a:r>
              <a:rPr lang="en-US" sz="1200" b="1" dirty="0">
                <a:latin typeface="Courier New" pitchFamily="49" charset="0"/>
                <a:sym typeface="Symbol" pitchFamily="18" charset="2"/>
              </a:rPr>
              <a:t>[result++] != 0);</a:t>
            </a:r>
          </a:p>
          <a:p>
            <a:pPr marL="58738">
              <a:defRPr/>
            </a:pPr>
            <a:r>
              <a:rPr lang="en-US" sz="1200" b="1" dirty="0">
                <a:latin typeface="Courier New" pitchFamily="49" charset="0"/>
                <a:sym typeface="Symbol" pitchFamily="18" charset="2"/>
              </a:rPr>
              <a:t>   return result-1;</a:t>
            </a:r>
          </a:p>
          <a:p>
            <a:pPr marL="58738">
              <a:defRPr/>
            </a:pPr>
            <a:r>
              <a:rPr lang="en-US" sz="1200" b="1" dirty="0" smtClean="0">
                <a:latin typeface="Courier New" pitchFamily="49" charset="0"/>
                <a:sym typeface="Symbol" pitchFamily="18" charset="2"/>
              </a:rPr>
              <a:t>}</a:t>
            </a:r>
            <a:endParaRPr lang="en-US" sz="1200" b="1" dirty="0">
              <a:latin typeface="Courier New" pitchFamily="49" charset="0"/>
              <a:sym typeface="Symbol" pitchFamily="18" charset="2"/>
            </a:endParaRPr>
          </a:p>
        </p:txBody>
      </p:sp>
      <p:sp>
        <p:nvSpPr>
          <p:cNvPr id="281605" name="Text Box 5"/>
          <p:cNvSpPr txBox="1">
            <a:spLocks noChangeArrowheads="1"/>
          </p:cNvSpPr>
          <p:nvPr/>
        </p:nvSpPr>
        <p:spPr bwMode="auto">
          <a:xfrm>
            <a:off x="5943600" y="3810001"/>
            <a:ext cx="3581400" cy="1015663"/>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58738">
              <a:defRPr/>
            </a:pPr>
            <a:r>
              <a:rPr lang="en-US" sz="1200" b="1" dirty="0">
                <a:latin typeface="Courier New" pitchFamily="49" charset="0"/>
                <a:sym typeface="Symbol" pitchFamily="18" charset="2"/>
              </a:rPr>
              <a:t>int </a:t>
            </a:r>
            <a:r>
              <a:rPr lang="en-US" sz="1200" b="1" dirty="0" err="1">
                <a:latin typeface="Courier New" pitchFamily="49" charset="0"/>
                <a:sym typeface="Symbol" pitchFamily="18" charset="2"/>
              </a:rPr>
              <a:t>strlen</a:t>
            </a:r>
            <a:r>
              <a:rPr lang="en-US" sz="1200" b="1" dirty="0">
                <a:latin typeface="Courier New" pitchFamily="49" charset="0"/>
                <a:sym typeface="Symbol" pitchFamily="18" charset="2"/>
              </a:rPr>
              <a:t>(char *</a:t>
            </a:r>
            <a:r>
              <a:rPr lang="en-US" sz="1200" b="1" dirty="0" err="1">
                <a:latin typeface="Courier New" pitchFamily="49" charset="0"/>
                <a:sym typeface="Symbol" pitchFamily="18" charset="2"/>
              </a:rPr>
              <a:t>str</a:t>
            </a:r>
            <a:r>
              <a:rPr lang="en-US" sz="1200" b="1" dirty="0">
                <a:latin typeface="Courier New" pitchFamily="49" charset="0"/>
                <a:sym typeface="Symbol" pitchFamily="18" charset="2"/>
              </a:rPr>
              <a:t>) {</a:t>
            </a:r>
          </a:p>
          <a:p>
            <a:pPr marL="58738">
              <a:defRPr/>
            </a:pPr>
            <a:r>
              <a:rPr lang="en-US" sz="1200" b="1" dirty="0">
                <a:latin typeface="Courier New" pitchFamily="49" charset="0"/>
                <a:sym typeface="Symbol" pitchFamily="18" charset="2"/>
              </a:rPr>
              <a:t>   char *str2 = </a:t>
            </a:r>
            <a:r>
              <a:rPr lang="en-US" sz="1200" b="1" dirty="0" err="1">
                <a:latin typeface="Courier New" pitchFamily="49" charset="0"/>
                <a:sym typeface="Symbol" pitchFamily="18" charset="2"/>
              </a:rPr>
              <a:t>str</a:t>
            </a:r>
            <a:r>
              <a:rPr lang="en-US" sz="1200" b="1" dirty="0">
                <a:latin typeface="Courier New" pitchFamily="49" charset="0"/>
                <a:sym typeface="Symbol" pitchFamily="18" charset="2"/>
              </a:rPr>
              <a:t>;</a:t>
            </a:r>
          </a:p>
          <a:p>
            <a:pPr marL="58738">
              <a:defRPr/>
            </a:pPr>
            <a:r>
              <a:rPr lang="en-US" sz="1200" b="1" dirty="0">
                <a:latin typeface="Courier New" pitchFamily="49" charset="0"/>
                <a:sym typeface="Symbol" pitchFamily="18" charset="2"/>
              </a:rPr>
              <a:t>   while( *(str2++) );</a:t>
            </a:r>
          </a:p>
          <a:p>
            <a:pPr marL="58738">
              <a:defRPr/>
            </a:pPr>
            <a:r>
              <a:rPr lang="en-US" sz="1200" b="1" dirty="0">
                <a:latin typeface="Courier New" pitchFamily="49" charset="0"/>
                <a:sym typeface="Symbol" pitchFamily="18" charset="2"/>
              </a:rPr>
              <a:t>   return (int)(str2-str-1);</a:t>
            </a:r>
          </a:p>
          <a:p>
            <a:pPr marL="58738">
              <a:defRPr/>
            </a:pPr>
            <a:r>
              <a:rPr lang="en-US" sz="1200" b="1" dirty="0" smtClean="0">
                <a:latin typeface="Courier New" pitchFamily="49" charset="0"/>
                <a:sym typeface="Symbol" pitchFamily="18" charset="2"/>
              </a:rPr>
              <a:t>}</a:t>
            </a:r>
            <a:endParaRPr lang="en-US" sz="1200" b="1" dirty="0">
              <a:latin typeface="Courier New" pitchFamily="49" charset="0"/>
              <a:sym typeface="Symbol" pitchFamily="18" charset="2"/>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4103132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 calcmode="lin" valueType="num">
                                      <p:cBhvr additive="base">
                                        <p:cTn id="7" dur="500" fill="hold"/>
                                        <p:tgtEl>
                                          <p:spTgt spid="281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1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1603">
                                            <p:txEl>
                                              <p:pRg st="1" end="1"/>
                                            </p:txEl>
                                          </p:spTgt>
                                        </p:tgtEl>
                                        <p:attrNameLst>
                                          <p:attrName>style.visibility</p:attrName>
                                        </p:attrNameLst>
                                      </p:cBhvr>
                                      <p:to>
                                        <p:strVal val="visible"/>
                                      </p:to>
                                    </p:set>
                                    <p:anim calcmode="lin" valueType="num">
                                      <p:cBhvr additive="base">
                                        <p:cTn id="13" dur="500" fill="hold"/>
                                        <p:tgtEl>
                                          <p:spTgt spid="281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1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81604"/>
                                        </p:tgtEl>
                                        <p:attrNameLst>
                                          <p:attrName>style.visibility</p:attrName>
                                        </p:attrNameLst>
                                      </p:cBhvr>
                                      <p:to>
                                        <p:strVal val="visible"/>
                                      </p:to>
                                    </p:set>
                                    <p:animEffect transition="in" filter="fade">
                                      <p:cBhvr>
                                        <p:cTn id="19" dur="1000"/>
                                        <p:tgtEl>
                                          <p:spTgt spid="281604"/>
                                        </p:tgtEl>
                                      </p:cBhvr>
                                    </p:animEffect>
                                    <p:anim calcmode="lin" valueType="num">
                                      <p:cBhvr>
                                        <p:cTn id="20" dur="1000" fill="hold"/>
                                        <p:tgtEl>
                                          <p:spTgt spid="281604"/>
                                        </p:tgtEl>
                                        <p:attrNameLst>
                                          <p:attrName>ppt_x</p:attrName>
                                        </p:attrNameLst>
                                      </p:cBhvr>
                                      <p:tavLst>
                                        <p:tav tm="0">
                                          <p:val>
                                            <p:strVal val="#ppt_x"/>
                                          </p:val>
                                        </p:tav>
                                        <p:tav tm="100000">
                                          <p:val>
                                            <p:strVal val="#ppt_x"/>
                                          </p:val>
                                        </p:tav>
                                      </p:tavLst>
                                    </p:anim>
                                    <p:anim calcmode="lin" valueType="num">
                                      <p:cBhvr>
                                        <p:cTn id="21" dur="1000" fill="hold"/>
                                        <p:tgtEl>
                                          <p:spTgt spid="2816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281605"/>
                                        </p:tgtEl>
                                        <p:attrNameLst>
                                          <p:attrName>style.visibility</p:attrName>
                                        </p:attrNameLst>
                                      </p:cBhvr>
                                      <p:to>
                                        <p:strVal val="visible"/>
                                      </p:to>
                                    </p:set>
                                    <p:animEffect transition="in" filter="fade">
                                      <p:cBhvr>
                                        <p:cTn id="26" dur="1000"/>
                                        <p:tgtEl>
                                          <p:spTgt spid="281605"/>
                                        </p:tgtEl>
                                      </p:cBhvr>
                                    </p:animEffect>
                                    <p:anim calcmode="lin" valueType="num">
                                      <p:cBhvr>
                                        <p:cTn id="27" dur="1000" fill="hold"/>
                                        <p:tgtEl>
                                          <p:spTgt spid="281605"/>
                                        </p:tgtEl>
                                        <p:attrNameLst>
                                          <p:attrName>ppt_x</p:attrName>
                                        </p:attrNameLst>
                                      </p:cBhvr>
                                      <p:tavLst>
                                        <p:tav tm="0">
                                          <p:val>
                                            <p:strVal val="#ppt_x"/>
                                          </p:val>
                                        </p:tav>
                                        <p:tav tm="100000">
                                          <p:val>
                                            <p:strVal val="#ppt_x"/>
                                          </p:val>
                                        </p:tav>
                                      </p:tavLst>
                                    </p:anim>
                                    <p:anim calcmode="lin" valueType="num">
                                      <p:cBhvr>
                                        <p:cTn id="28" dur="1000" fill="hold"/>
                                        <p:tgtEl>
                                          <p:spTgt spid="28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P spid="281604" grpId="0" animBg="1"/>
      <p:bldP spid="28160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4000"/>
              <a:t>Multidimensional Arrays and “Sections”</a:t>
            </a:r>
          </a:p>
        </p:txBody>
      </p:sp>
      <p:sp>
        <p:nvSpPr>
          <p:cNvPr id="283651" name="Rectangle 3"/>
          <p:cNvSpPr>
            <a:spLocks noGrp="1" noChangeArrowheads="1"/>
          </p:cNvSpPr>
          <p:nvPr>
            <p:ph idx="1"/>
          </p:nvPr>
        </p:nvSpPr>
        <p:spPr/>
        <p:txBody>
          <a:bodyPr>
            <a:normAutofit/>
          </a:bodyPr>
          <a:lstStyle/>
          <a:p>
            <a:pPr eaLnBrk="1" hangingPunct="1"/>
            <a:r>
              <a:rPr lang="en-US" sz="2400" dirty="0"/>
              <a:t>How many dimensions are typically supported?</a:t>
            </a:r>
          </a:p>
          <a:p>
            <a:pPr lvl="1" eaLnBrk="1" hangingPunct="1"/>
            <a:r>
              <a:rPr lang="en-US" sz="2400" dirty="0"/>
              <a:t>Most languages support 7 or 8</a:t>
            </a:r>
          </a:p>
          <a:p>
            <a:pPr lvl="1" eaLnBrk="1" hangingPunct="1"/>
            <a:r>
              <a:rPr lang="en-US" sz="2400" dirty="0"/>
              <a:t>Rarely need dimensions over 3</a:t>
            </a:r>
          </a:p>
          <a:p>
            <a:pPr eaLnBrk="1" hangingPunct="1"/>
            <a:r>
              <a:rPr lang="en-US" sz="2400" dirty="0" smtClean="0"/>
              <a:t>Sections</a:t>
            </a:r>
            <a:r>
              <a:rPr lang="en-US" sz="2400" dirty="0"/>
              <a:t> </a:t>
            </a:r>
            <a:r>
              <a:rPr lang="en-US" sz="2400" dirty="0" smtClean="0"/>
              <a:t>: a way to process 'parts' of an array</a:t>
            </a:r>
            <a:endParaRPr lang="en-US" sz="2400" dirty="0"/>
          </a:p>
          <a:p>
            <a:pPr lvl="1" eaLnBrk="1" hangingPunct="1"/>
            <a:r>
              <a:rPr lang="en-US" sz="2400" dirty="0"/>
              <a:t>Fortran 90 has built-in support for accessing sections</a:t>
            </a:r>
          </a:p>
          <a:p>
            <a:pPr lvl="1" eaLnBrk="1" hangingPunct="1"/>
            <a:r>
              <a:rPr lang="en-US" sz="2400" dirty="0" smtClean="0"/>
              <a:t>Example : Given a 2D array of </a:t>
            </a:r>
            <a:r>
              <a:rPr lang="en-US" sz="2400" dirty="0" err="1" smtClean="0"/>
              <a:t>ints</a:t>
            </a:r>
            <a:r>
              <a:rPr lang="en-US" sz="2400" dirty="0" smtClean="0"/>
              <a:t> in Java, create a sub-array containing even-numbered row, col pair</a:t>
            </a:r>
          </a:p>
        </p:txBody>
      </p:sp>
      <p:sp>
        <p:nvSpPr>
          <p:cNvPr id="2" name="Slide Number Placeholder 1"/>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3958287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 calcmode="lin" valueType="num">
                                      <p:cBhvr additive="base">
                                        <p:cTn id="7" dur="500" fill="hold"/>
                                        <p:tgtEl>
                                          <p:spTgt spid="283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3651">
                                            <p:txEl>
                                              <p:pRg st="1" end="1"/>
                                            </p:txEl>
                                          </p:spTgt>
                                        </p:tgtEl>
                                        <p:attrNameLst>
                                          <p:attrName>style.visibility</p:attrName>
                                        </p:attrNameLst>
                                      </p:cBhvr>
                                      <p:to>
                                        <p:strVal val="visible"/>
                                      </p:to>
                                    </p:set>
                                    <p:anim calcmode="lin" valueType="num">
                                      <p:cBhvr additive="base">
                                        <p:cTn id="11" dur="500" fill="hold"/>
                                        <p:tgtEl>
                                          <p:spTgt spid="2836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365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3651">
                                            <p:txEl>
                                              <p:pRg st="2" end="2"/>
                                            </p:txEl>
                                          </p:spTgt>
                                        </p:tgtEl>
                                        <p:attrNameLst>
                                          <p:attrName>style.visibility</p:attrName>
                                        </p:attrNameLst>
                                      </p:cBhvr>
                                      <p:to>
                                        <p:strVal val="visible"/>
                                      </p:to>
                                    </p:set>
                                    <p:anim calcmode="lin" valueType="num">
                                      <p:cBhvr additive="base">
                                        <p:cTn id="15" dur="500" fill="hold"/>
                                        <p:tgtEl>
                                          <p:spTgt spid="2836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3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3651">
                                            <p:txEl>
                                              <p:pRg st="3" end="3"/>
                                            </p:txEl>
                                          </p:spTgt>
                                        </p:tgtEl>
                                        <p:attrNameLst>
                                          <p:attrName>style.visibility</p:attrName>
                                        </p:attrNameLst>
                                      </p:cBhvr>
                                      <p:to>
                                        <p:strVal val="visible"/>
                                      </p:to>
                                    </p:set>
                                    <p:anim calcmode="lin" valueType="num">
                                      <p:cBhvr additive="base">
                                        <p:cTn id="21" dur="500" fill="hold"/>
                                        <p:tgtEl>
                                          <p:spTgt spid="28365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365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83651">
                                            <p:txEl>
                                              <p:pRg st="4" end="4"/>
                                            </p:txEl>
                                          </p:spTgt>
                                        </p:tgtEl>
                                        <p:attrNameLst>
                                          <p:attrName>style.visibility</p:attrName>
                                        </p:attrNameLst>
                                      </p:cBhvr>
                                      <p:to>
                                        <p:strVal val="visible"/>
                                      </p:to>
                                    </p:set>
                                    <p:anim calcmode="lin" valueType="num">
                                      <p:cBhvr additive="base">
                                        <p:cTn id="25" dur="500" fill="hold"/>
                                        <p:tgtEl>
                                          <p:spTgt spid="2836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365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3651">
                                            <p:txEl>
                                              <p:pRg st="5" end="5"/>
                                            </p:txEl>
                                          </p:spTgt>
                                        </p:tgtEl>
                                        <p:attrNameLst>
                                          <p:attrName>style.visibility</p:attrName>
                                        </p:attrNameLst>
                                      </p:cBhvr>
                                      <p:to>
                                        <p:strVal val="visible"/>
                                      </p:to>
                                    </p:set>
                                    <p:anim calcmode="lin" valueType="num">
                                      <p:cBhvr additive="base">
                                        <p:cTn id="29" dur="500" fill="hold"/>
                                        <p:tgtEl>
                                          <p:spTgt spid="28365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36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Fortran 90 Arrays : Case Study</a:t>
            </a:r>
            <a:endParaRPr lang="en-US" dirty="0"/>
          </a:p>
        </p:txBody>
      </p:sp>
      <p:sp>
        <p:nvSpPr>
          <p:cNvPr id="3" name="Content Placeholder 2"/>
          <p:cNvSpPr>
            <a:spLocks noGrp="1"/>
          </p:cNvSpPr>
          <p:nvPr>
            <p:ph idx="1"/>
          </p:nvPr>
        </p:nvSpPr>
        <p:spPr/>
        <p:txBody>
          <a:bodyPr/>
          <a:lstStyle/>
          <a:p>
            <a:r>
              <a:rPr lang="en-US" dirty="0"/>
              <a:t>The dimension of an array may be specified </a:t>
            </a:r>
            <a:r>
              <a:rPr lang="en-US" dirty="0" smtClean="0"/>
              <a:t>as shown below:</a:t>
            </a:r>
            <a:endParaRPr lang="en-US" dirty="0"/>
          </a:p>
          <a:p>
            <a:pPr lvl="1"/>
            <a:r>
              <a:rPr lang="en-US" dirty="0" smtClean="0"/>
              <a:t>REAL</a:t>
            </a:r>
            <a:r>
              <a:rPr lang="en-US" dirty="0"/>
              <a:t>, DIMENSION(10) :: A, </a:t>
            </a:r>
            <a:r>
              <a:rPr lang="en-US" dirty="0" smtClean="0"/>
              <a:t>B</a:t>
            </a:r>
          </a:p>
          <a:p>
            <a:pPr lvl="1"/>
            <a:r>
              <a:rPr lang="en-US" dirty="0" smtClean="0"/>
              <a:t>INTEGER</a:t>
            </a:r>
            <a:r>
              <a:rPr lang="en-US" dirty="0"/>
              <a:t>, DIMENSION(0:9) :: </a:t>
            </a:r>
            <a:r>
              <a:rPr lang="en-US" dirty="0" smtClean="0"/>
              <a:t>C</a:t>
            </a:r>
          </a:p>
          <a:p>
            <a:pPr lvl="1"/>
            <a:r>
              <a:rPr lang="en-US" dirty="0" smtClean="0"/>
              <a:t>REAL, DIMENSION(-3:2) :: D</a:t>
            </a:r>
          </a:p>
          <a:p>
            <a:pPr lvl="1"/>
            <a:r>
              <a:rPr lang="en-US" dirty="0" smtClean="0"/>
              <a:t>Arrays A, B and C are each of length 10.  The indices of A and B range from 1 to 10.  The indices of C range from 0 to 9.  Array D is of length 6 and the indices range from -3 to 2.</a:t>
            </a:r>
          </a:p>
          <a:p>
            <a:r>
              <a:rPr lang="en-US" dirty="0" smtClean="0"/>
              <a:t>Arrays may be initialized using shorthand notation</a:t>
            </a:r>
          </a:p>
          <a:p>
            <a:pPr lvl="1"/>
            <a:r>
              <a:rPr lang="en-US" dirty="0"/>
              <a:t> A = (/ 1, 2, 3, 4, 5, 6, 7, 8, 9, 10 </a:t>
            </a:r>
            <a:r>
              <a:rPr lang="en-US" dirty="0" smtClean="0"/>
              <a:t>/)</a:t>
            </a:r>
            <a:endParaRPr lang="en-US" dirty="0"/>
          </a:p>
          <a:p>
            <a:pPr lvl="1"/>
            <a:r>
              <a:rPr lang="en-US" dirty="0" smtClean="0"/>
              <a:t>A </a:t>
            </a:r>
            <a:r>
              <a:rPr lang="en-US" dirty="0"/>
              <a:t>= (/ (I, I = 1, 10) /)</a:t>
            </a:r>
          </a:p>
        </p:txBody>
      </p:sp>
      <p:sp>
        <p:nvSpPr>
          <p:cNvPr id="4" name="Slide Number Placeholder 3"/>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3476623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Fortran 90 Arrays : Case Study</a:t>
            </a:r>
          </a:p>
        </p:txBody>
      </p:sp>
      <p:sp>
        <p:nvSpPr>
          <p:cNvPr id="3" name="Content Placeholder 2"/>
          <p:cNvSpPr>
            <a:spLocks noGrp="1"/>
          </p:cNvSpPr>
          <p:nvPr>
            <p:ph idx="1"/>
          </p:nvPr>
        </p:nvSpPr>
        <p:spPr/>
        <p:txBody>
          <a:bodyPr/>
          <a:lstStyle/>
          <a:p>
            <a:r>
              <a:rPr lang="en-US" dirty="0" smtClean="0"/>
              <a:t>Can assign arrays if the dimensions are the same.</a:t>
            </a:r>
          </a:p>
          <a:p>
            <a:pPr lvl="1"/>
            <a:r>
              <a:rPr lang="en-US" dirty="0"/>
              <a:t> REAL, DIMENSION(10) :: A, </a:t>
            </a:r>
            <a:r>
              <a:rPr lang="en-US" dirty="0" smtClean="0"/>
              <a:t>B</a:t>
            </a:r>
          </a:p>
          <a:p>
            <a:pPr lvl="1"/>
            <a:r>
              <a:rPr lang="en-US" dirty="0" smtClean="0"/>
              <a:t>A = B</a:t>
            </a:r>
          </a:p>
          <a:p>
            <a:r>
              <a:rPr lang="en-US" dirty="0" smtClean="0"/>
              <a:t>Operators may be applied to arrays and not just numbers</a:t>
            </a:r>
          </a:p>
          <a:p>
            <a:pPr lvl="1"/>
            <a:r>
              <a:rPr lang="en-US" dirty="0" smtClean="0"/>
              <a:t>A = A + B</a:t>
            </a:r>
          </a:p>
          <a:p>
            <a:pPr lvl="1"/>
            <a:r>
              <a:rPr lang="en-US" dirty="0" smtClean="0"/>
              <a:t>A = A * 2</a:t>
            </a:r>
          </a:p>
          <a:p>
            <a:r>
              <a:rPr lang="en-US" dirty="0" smtClean="0"/>
              <a:t>Multidimensional arrays are supported</a:t>
            </a:r>
          </a:p>
          <a:p>
            <a:pPr lvl="1"/>
            <a:r>
              <a:rPr lang="en-US" dirty="0" smtClean="0"/>
              <a:t>REAL, DIMENSION(2, 3) :: A</a:t>
            </a:r>
          </a:p>
          <a:p>
            <a:pPr lvl="1"/>
            <a:r>
              <a:rPr lang="en-US" dirty="0" smtClean="0"/>
              <a:t>INTEGER, DIMENSION(10,20,3) :: B</a:t>
            </a:r>
          </a:p>
        </p:txBody>
      </p:sp>
      <p:sp>
        <p:nvSpPr>
          <p:cNvPr id="5" name="Slide Number Placeholder 4"/>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3813649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Fortran 90 Arrays : Case Study</a:t>
            </a:r>
          </a:p>
        </p:txBody>
      </p:sp>
      <p:sp>
        <p:nvSpPr>
          <p:cNvPr id="3" name="Content Placeholder 2"/>
          <p:cNvSpPr>
            <a:spLocks noGrp="1"/>
          </p:cNvSpPr>
          <p:nvPr>
            <p:ph idx="1"/>
          </p:nvPr>
        </p:nvSpPr>
        <p:spPr/>
        <p:txBody>
          <a:bodyPr>
            <a:normAutofit fontScale="92500" lnSpcReduction="20000"/>
          </a:bodyPr>
          <a:lstStyle/>
          <a:p>
            <a:r>
              <a:rPr lang="en-US" dirty="0" smtClean="0"/>
              <a:t>A slice is denoted using the notation</a:t>
            </a:r>
          </a:p>
          <a:p>
            <a:pPr lvl="1"/>
            <a:r>
              <a:rPr lang="en-US" dirty="0" smtClean="0"/>
              <a:t>&lt;low&gt; : &lt;high&gt; : &lt;step&gt;</a:t>
            </a:r>
          </a:p>
          <a:p>
            <a:pPr lvl="1"/>
            <a:r>
              <a:rPr lang="en-US" dirty="0" smtClean="0"/>
              <a:t>Access all elements having indices that range from low to high in increments of step.  If low is not provided, it defaults to the lowest possible.  If high is not provided, it defaults to the highest possible. If </a:t>
            </a:r>
            <a:r>
              <a:rPr lang="en-US" dirty="0" smtClean="0"/>
              <a:t>step </a:t>
            </a:r>
            <a:r>
              <a:rPr lang="en-US" dirty="0" smtClean="0"/>
              <a:t>is not provided, it defaults to 1</a:t>
            </a:r>
          </a:p>
          <a:p>
            <a:r>
              <a:rPr lang="en-US" dirty="0" smtClean="0"/>
              <a:t>Assuming the following declarations</a:t>
            </a:r>
          </a:p>
          <a:p>
            <a:pPr lvl="1"/>
            <a:r>
              <a:rPr lang="en-US" dirty="0"/>
              <a:t>REAL, DIMENSION(0:5) :: c</a:t>
            </a:r>
          </a:p>
          <a:p>
            <a:pPr lvl="1"/>
            <a:r>
              <a:rPr lang="en-US" dirty="0"/>
              <a:t>INTEGER, </a:t>
            </a:r>
            <a:r>
              <a:rPr lang="en-US" dirty="0" smtClean="0"/>
              <a:t>DIMENSION(5, 5) </a:t>
            </a:r>
            <a:r>
              <a:rPr lang="en-US" dirty="0"/>
              <a:t>:: d </a:t>
            </a:r>
            <a:endParaRPr lang="en-US" dirty="0" smtClean="0"/>
          </a:p>
          <a:p>
            <a:r>
              <a:rPr lang="en-US" dirty="0" smtClean="0"/>
              <a:t>Then we can access the following slices</a:t>
            </a:r>
            <a:endParaRPr lang="en-US" dirty="0"/>
          </a:p>
          <a:p>
            <a:pPr lvl="1"/>
            <a:r>
              <a:rPr lang="en-US" dirty="0"/>
              <a:t>c</a:t>
            </a:r>
            <a:r>
              <a:rPr lang="en-US" dirty="0" smtClean="0"/>
              <a:t>(:) 		! whole </a:t>
            </a:r>
            <a:r>
              <a:rPr lang="en-US" dirty="0"/>
              <a:t>array </a:t>
            </a:r>
          </a:p>
          <a:p>
            <a:pPr lvl="1"/>
            <a:r>
              <a:rPr lang="en-US" dirty="0"/>
              <a:t>c(:3) 	! elements 0,1,2,3 </a:t>
            </a:r>
          </a:p>
          <a:p>
            <a:pPr lvl="1"/>
            <a:r>
              <a:rPr lang="en-US" dirty="0"/>
              <a:t>c(::2) </a:t>
            </a:r>
            <a:r>
              <a:rPr lang="en-US" dirty="0" smtClean="0"/>
              <a:t>	! </a:t>
            </a:r>
            <a:r>
              <a:rPr lang="en-US" dirty="0"/>
              <a:t>elements 0,2 and 4 </a:t>
            </a:r>
          </a:p>
          <a:p>
            <a:pPr lvl="1"/>
            <a:r>
              <a:rPr lang="en-US" dirty="0"/>
              <a:t>d(:,4) 	! all elements of the fourth column. </a:t>
            </a:r>
          </a:p>
          <a:p>
            <a:pPr lvl="1"/>
            <a:r>
              <a:rPr lang="en-US" dirty="0"/>
              <a:t>d(::2,:) </a:t>
            </a:r>
            <a:r>
              <a:rPr lang="en-US" dirty="0" smtClean="0"/>
              <a:t>	! </a:t>
            </a:r>
            <a:r>
              <a:rPr lang="en-US" dirty="0"/>
              <a:t>all elements of every other row </a:t>
            </a:r>
          </a:p>
          <a:p>
            <a:pPr lvl="1"/>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141514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Fortran 90 Arrays : Case Study</a:t>
            </a:r>
          </a:p>
        </p:txBody>
      </p:sp>
      <p:sp>
        <p:nvSpPr>
          <p:cNvPr id="3" name="Content Placeholder 2"/>
          <p:cNvSpPr>
            <a:spLocks noGrp="1"/>
          </p:cNvSpPr>
          <p:nvPr>
            <p:ph idx="1"/>
          </p:nvPr>
        </p:nvSpPr>
        <p:spPr/>
        <p:txBody>
          <a:bodyPr>
            <a:normAutofit/>
          </a:bodyPr>
          <a:lstStyle/>
          <a:p>
            <a:r>
              <a:rPr lang="en-US" dirty="0" smtClean="0"/>
              <a:t>Example</a:t>
            </a:r>
          </a:p>
          <a:p>
            <a:pPr lvl="1"/>
            <a:r>
              <a:rPr lang="en-US" dirty="0" smtClean="0"/>
              <a:t>REAL</a:t>
            </a:r>
            <a:r>
              <a:rPr lang="en-US" dirty="0"/>
              <a:t>, DIMENSION(100) :: a, b, c</a:t>
            </a:r>
          </a:p>
          <a:p>
            <a:pPr lvl="1"/>
            <a:r>
              <a:rPr lang="en-US" dirty="0"/>
              <a:t>REAL : d(10,10) = 0.0 </a:t>
            </a:r>
          </a:p>
          <a:p>
            <a:pPr lvl="1"/>
            <a:r>
              <a:rPr lang="en-US" dirty="0"/>
              <a:t>b = 2*a+4 </a:t>
            </a:r>
          </a:p>
          <a:p>
            <a:pPr lvl="1"/>
            <a:r>
              <a:rPr lang="en-US" dirty="0"/>
              <a:t>a = 2.0 </a:t>
            </a:r>
          </a:p>
          <a:p>
            <a:pPr lvl="1"/>
            <a:r>
              <a:rPr lang="en-US" dirty="0"/>
              <a:t>c = b*a </a:t>
            </a:r>
          </a:p>
          <a:p>
            <a:pPr lvl="1"/>
            <a:r>
              <a:rPr lang="en-US" dirty="0"/>
              <a:t>c = d </a:t>
            </a:r>
            <a:endParaRPr lang="en-US" dirty="0" smtClean="0"/>
          </a:p>
          <a:p>
            <a:r>
              <a:rPr lang="en-US" dirty="0" smtClean="0"/>
              <a:t>Example</a:t>
            </a:r>
            <a:endParaRPr lang="en-US" dirty="0"/>
          </a:p>
          <a:p>
            <a:pPr lvl="1"/>
            <a:r>
              <a:rPr lang="en-US" dirty="0"/>
              <a:t>REAL, DIMENSION(10) :: alpha, beta </a:t>
            </a:r>
          </a:p>
          <a:p>
            <a:pPr lvl="1"/>
            <a:r>
              <a:rPr lang="en-US" dirty="0"/>
              <a:t>REAL :: gamma(20) </a:t>
            </a:r>
          </a:p>
          <a:p>
            <a:pPr lvl="1"/>
            <a:r>
              <a:rPr lang="en-US" dirty="0"/>
              <a:t>alpha(1:5) = 2.0 </a:t>
            </a:r>
          </a:p>
          <a:p>
            <a:pPr lvl="1"/>
            <a:r>
              <a:rPr lang="en-US" dirty="0" smtClean="0"/>
              <a:t>gamma(11:20</a:t>
            </a:r>
            <a:r>
              <a:rPr lang="en-US" dirty="0"/>
              <a:t>) = beta </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2285651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Records</a:t>
            </a:r>
          </a:p>
        </p:txBody>
      </p:sp>
      <p:sp>
        <p:nvSpPr>
          <p:cNvPr id="295939" name="Rectangle 3"/>
          <p:cNvSpPr>
            <a:spLocks noGrp="1" noChangeArrowheads="1"/>
          </p:cNvSpPr>
          <p:nvPr>
            <p:ph idx="1"/>
          </p:nvPr>
        </p:nvSpPr>
        <p:spPr/>
        <p:txBody>
          <a:bodyPr>
            <a:normAutofit/>
          </a:bodyPr>
          <a:lstStyle/>
          <a:p>
            <a:pPr eaLnBrk="1" hangingPunct="1"/>
            <a:r>
              <a:rPr lang="en-US" sz="2400" dirty="0" smtClean="0"/>
              <a:t>Record : an </a:t>
            </a:r>
            <a:r>
              <a:rPr lang="en-US" sz="2400" dirty="0"/>
              <a:t>aggregation of related data into a single “</a:t>
            </a:r>
            <a:r>
              <a:rPr lang="en-US" sz="2400" dirty="0" smtClean="0"/>
              <a:t>thing".</a:t>
            </a:r>
            <a:endParaRPr lang="en-US" sz="2400" dirty="0"/>
          </a:p>
        </p:txBody>
      </p:sp>
      <p:sp>
        <p:nvSpPr>
          <p:cNvPr id="295940" name="Text Box 4"/>
          <p:cNvSpPr txBox="1">
            <a:spLocks noChangeArrowheads="1"/>
          </p:cNvSpPr>
          <p:nvPr/>
        </p:nvSpPr>
        <p:spPr bwMode="auto">
          <a:xfrm>
            <a:off x="1069847" y="2902113"/>
            <a:ext cx="4577189" cy="156966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marL="58738">
              <a:defRPr sz="1200" b="1">
                <a:latin typeface="Courier New" pitchFamily="49" charset="0"/>
              </a:defRPr>
            </a:lvl1pPr>
          </a:lstStyle>
          <a:p>
            <a:r>
              <a:rPr lang="en-US" dirty="0">
                <a:sym typeface="Symbol" pitchFamily="18" charset="2"/>
              </a:rPr>
              <a:t>type </a:t>
            </a:r>
            <a:r>
              <a:rPr lang="en-US" dirty="0" err="1">
                <a:sym typeface="Symbol" pitchFamily="18" charset="2"/>
              </a:rPr>
              <a:t>two_chars</a:t>
            </a:r>
            <a:r>
              <a:rPr lang="en-US" dirty="0">
                <a:sym typeface="Symbol" pitchFamily="18" charset="2"/>
              </a:rPr>
              <a:t> = packed array [1..2] of char;</a:t>
            </a:r>
          </a:p>
          <a:p>
            <a:endParaRPr lang="en-US" dirty="0">
              <a:sym typeface="Symbol" pitchFamily="18" charset="2"/>
            </a:endParaRPr>
          </a:p>
          <a:p>
            <a:r>
              <a:rPr lang="en-US" dirty="0">
                <a:sym typeface="Symbol" pitchFamily="18" charset="2"/>
              </a:rPr>
              <a:t>type element = record</a:t>
            </a:r>
          </a:p>
          <a:p>
            <a:r>
              <a:rPr lang="en-US" dirty="0">
                <a:sym typeface="Symbol" pitchFamily="18" charset="2"/>
              </a:rPr>
              <a:t>	name : </a:t>
            </a:r>
            <a:r>
              <a:rPr lang="en-US" dirty="0" err="1">
                <a:sym typeface="Symbol" pitchFamily="18" charset="2"/>
              </a:rPr>
              <a:t>two_chars</a:t>
            </a:r>
            <a:r>
              <a:rPr lang="en-US" dirty="0">
                <a:sym typeface="Symbol" pitchFamily="18" charset="2"/>
              </a:rPr>
              <a:t>;</a:t>
            </a:r>
          </a:p>
          <a:p>
            <a:r>
              <a:rPr lang="en-US" dirty="0">
                <a:sym typeface="Symbol" pitchFamily="18" charset="2"/>
              </a:rPr>
              <a:t>	</a:t>
            </a:r>
            <a:r>
              <a:rPr lang="en-US" dirty="0" err="1">
                <a:sym typeface="Symbol" pitchFamily="18" charset="2"/>
              </a:rPr>
              <a:t>atomic_number</a:t>
            </a:r>
            <a:r>
              <a:rPr lang="en-US" dirty="0">
                <a:sym typeface="Symbol" pitchFamily="18" charset="2"/>
              </a:rPr>
              <a:t> : integer;</a:t>
            </a:r>
          </a:p>
          <a:p>
            <a:r>
              <a:rPr lang="en-US" dirty="0">
                <a:sym typeface="Symbol" pitchFamily="18" charset="2"/>
              </a:rPr>
              <a:t>	</a:t>
            </a:r>
            <a:r>
              <a:rPr lang="en-US" dirty="0" err="1">
                <a:sym typeface="Symbol" pitchFamily="18" charset="2"/>
              </a:rPr>
              <a:t>atomic_weight</a:t>
            </a:r>
            <a:r>
              <a:rPr lang="en-US" dirty="0">
                <a:sym typeface="Symbol" pitchFamily="18" charset="2"/>
              </a:rPr>
              <a:t> : real;</a:t>
            </a:r>
          </a:p>
          <a:p>
            <a:r>
              <a:rPr lang="en-US" dirty="0">
                <a:sym typeface="Symbol" pitchFamily="18" charset="2"/>
              </a:rPr>
              <a:t>	metallic : Boolean</a:t>
            </a:r>
          </a:p>
          <a:p>
            <a:r>
              <a:rPr lang="en-US" dirty="0">
                <a:sym typeface="Symbol" pitchFamily="18" charset="2"/>
              </a:rPr>
              <a:t>end;</a:t>
            </a:r>
          </a:p>
        </p:txBody>
      </p:sp>
      <p:sp>
        <p:nvSpPr>
          <p:cNvPr id="295941" name="Text Box 5"/>
          <p:cNvSpPr txBox="1">
            <a:spLocks noChangeArrowheads="1"/>
          </p:cNvSpPr>
          <p:nvPr/>
        </p:nvSpPr>
        <p:spPr bwMode="auto">
          <a:xfrm>
            <a:off x="5951837" y="2902113"/>
            <a:ext cx="4180704" cy="1200329"/>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marL="58738">
              <a:defRPr sz="1200" b="1">
                <a:latin typeface="Courier New" pitchFamily="49" charset="0"/>
              </a:defRPr>
            </a:lvl1pPr>
          </a:lstStyle>
          <a:p>
            <a:r>
              <a:rPr lang="en-US" dirty="0" err="1" smtClean="0">
                <a:sym typeface="Symbol" pitchFamily="18" charset="2"/>
              </a:rPr>
              <a:t>typedef</a:t>
            </a:r>
            <a:r>
              <a:rPr lang="en-US" dirty="0" smtClean="0">
                <a:sym typeface="Symbol" pitchFamily="18" charset="2"/>
              </a:rPr>
              <a:t> </a:t>
            </a:r>
            <a:r>
              <a:rPr lang="en-US" dirty="0" err="1" smtClean="0">
                <a:sym typeface="Symbol" pitchFamily="18" charset="2"/>
              </a:rPr>
              <a:t>struct</a:t>
            </a:r>
            <a:r>
              <a:rPr lang="en-US" dirty="0" smtClean="0">
                <a:sym typeface="Symbol" pitchFamily="18" charset="2"/>
              </a:rPr>
              <a:t> </a:t>
            </a:r>
            <a:r>
              <a:rPr lang="en-US" dirty="0">
                <a:sym typeface="Symbol" pitchFamily="18" charset="2"/>
              </a:rPr>
              <a:t>element {</a:t>
            </a:r>
          </a:p>
          <a:p>
            <a:r>
              <a:rPr lang="en-US" dirty="0">
                <a:sym typeface="Symbol" pitchFamily="18" charset="2"/>
              </a:rPr>
              <a:t>	char name[2];</a:t>
            </a:r>
          </a:p>
          <a:p>
            <a:r>
              <a:rPr lang="en-US" dirty="0">
                <a:sym typeface="Symbol" pitchFamily="18" charset="2"/>
              </a:rPr>
              <a:t>	int </a:t>
            </a:r>
            <a:r>
              <a:rPr lang="en-US" dirty="0" err="1">
                <a:sym typeface="Symbol" pitchFamily="18" charset="2"/>
              </a:rPr>
              <a:t>atomic_number</a:t>
            </a:r>
            <a:r>
              <a:rPr lang="en-US" dirty="0">
                <a:sym typeface="Symbol" pitchFamily="18" charset="2"/>
              </a:rPr>
              <a:t>;</a:t>
            </a:r>
          </a:p>
          <a:p>
            <a:r>
              <a:rPr lang="en-US" dirty="0">
                <a:sym typeface="Symbol" pitchFamily="18" charset="2"/>
              </a:rPr>
              <a:t>	double </a:t>
            </a:r>
            <a:r>
              <a:rPr lang="en-US" dirty="0" err="1">
                <a:sym typeface="Symbol" pitchFamily="18" charset="2"/>
              </a:rPr>
              <a:t>atomic_weight</a:t>
            </a:r>
            <a:r>
              <a:rPr lang="en-US" dirty="0">
                <a:sym typeface="Symbol" pitchFamily="18" charset="2"/>
              </a:rPr>
              <a:t>;</a:t>
            </a:r>
          </a:p>
          <a:p>
            <a:r>
              <a:rPr lang="en-US" dirty="0">
                <a:sym typeface="Symbol" pitchFamily="18" charset="2"/>
              </a:rPr>
              <a:t>	char metallic;</a:t>
            </a:r>
          </a:p>
          <a:p>
            <a:r>
              <a:rPr lang="en-US" smtClean="0">
                <a:sym typeface="Symbol" pitchFamily="18" charset="2"/>
              </a:rPr>
              <a:t>} element;</a:t>
            </a:r>
            <a:endParaRPr lang="en-US" dirty="0">
              <a:sym typeface="Symbol" pitchFamily="18" charset="2"/>
            </a:endParaRPr>
          </a:p>
        </p:txBody>
      </p:sp>
      <p:sp>
        <p:nvSpPr>
          <p:cNvPr id="295942" name="Text Box 6"/>
          <p:cNvSpPr txBox="1">
            <a:spLocks noChangeArrowheads="1"/>
          </p:cNvSpPr>
          <p:nvPr/>
        </p:nvSpPr>
        <p:spPr bwMode="auto">
          <a:xfrm>
            <a:off x="1760837" y="4823254"/>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t>Pascal Example</a:t>
            </a:r>
          </a:p>
        </p:txBody>
      </p:sp>
      <p:sp>
        <p:nvSpPr>
          <p:cNvPr id="295943" name="Text Box 7"/>
          <p:cNvSpPr txBox="1">
            <a:spLocks noChangeArrowheads="1"/>
          </p:cNvSpPr>
          <p:nvPr/>
        </p:nvSpPr>
        <p:spPr bwMode="auto">
          <a:xfrm>
            <a:off x="5951837" y="4908721"/>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t>C Example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213" b="10724"/>
          <a:stretch/>
        </p:blipFill>
        <p:spPr>
          <a:xfrm>
            <a:off x="6268870" y="174402"/>
            <a:ext cx="3779256" cy="1762497"/>
          </a:xfrm>
          <a:prstGeom prst="rect">
            <a:avLst/>
          </a:prstGeom>
          <a:ln>
            <a:solidFill>
              <a:schemeClr val="tx1"/>
            </a:solidFill>
          </a:ln>
          <a:effectLst>
            <a:outerShdw blurRad="50800" dist="38100" dir="2700000" algn="tl" rotWithShape="0">
              <a:prstClr val="black">
                <a:alpha val="40000"/>
              </a:prstClr>
            </a:outerShdw>
          </a:effectLst>
        </p:spPr>
      </p:pic>
      <p:sp>
        <p:nvSpPr>
          <p:cNvPr id="3" name="Slide Number Placeholder 2"/>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3565053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Effect transition="in" filter="fade">
                                      <p:cBhvr>
                                        <p:cTn id="7" dur="1000"/>
                                        <p:tgtEl>
                                          <p:spTgt spid="295939">
                                            <p:txEl>
                                              <p:pRg st="0" end="0"/>
                                            </p:txEl>
                                          </p:spTgt>
                                        </p:tgtEl>
                                      </p:cBhvr>
                                    </p:animEffect>
                                    <p:anim calcmode="lin" valueType="num">
                                      <p:cBhvr>
                                        <p:cTn id="8" dur="1000" fill="hold"/>
                                        <p:tgtEl>
                                          <p:spTgt spid="2959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59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95940"/>
                                        </p:tgtEl>
                                        <p:attrNameLst>
                                          <p:attrName>style.visibility</p:attrName>
                                        </p:attrNameLst>
                                      </p:cBhvr>
                                      <p:to>
                                        <p:strVal val="visible"/>
                                      </p:to>
                                    </p:set>
                                    <p:anim calcmode="lin" valueType="num">
                                      <p:cBhvr additive="base">
                                        <p:cTn id="14" dur="500" fill="hold"/>
                                        <p:tgtEl>
                                          <p:spTgt spid="295940"/>
                                        </p:tgtEl>
                                        <p:attrNameLst>
                                          <p:attrName>ppt_x</p:attrName>
                                        </p:attrNameLst>
                                      </p:cBhvr>
                                      <p:tavLst>
                                        <p:tav tm="0">
                                          <p:val>
                                            <p:strVal val="#ppt_x"/>
                                          </p:val>
                                        </p:tav>
                                        <p:tav tm="100000">
                                          <p:val>
                                            <p:strVal val="#ppt_x"/>
                                          </p:val>
                                        </p:tav>
                                      </p:tavLst>
                                    </p:anim>
                                    <p:anim calcmode="lin" valueType="num">
                                      <p:cBhvr additive="base">
                                        <p:cTn id="15" dur="500" fill="hold"/>
                                        <p:tgtEl>
                                          <p:spTgt spid="295940"/>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295942"/>
                                        </p:tgtEl>
                                        <p:attrNameLst>
                                          <p:attrName>style.visibility</p:attrName>
                                        </p:attrNameLst>
                                      </p:cBhvr>
                                      <p:to>
                                        <p:strVal val="visible"/>
                                      </p:to>
                                    </p:set>
                                    <p:animEffect transition="in" filter="fade">
                                      <p:cBhvr>
                                        <p:cTn id="20" dur="1000"/>
                                        <p:tgtEl>
                                          <p:spTgt spid="295942"/>
                                        </p:tgtEl>
                                      </p:cBhvr>
                                    </p:animEffect>
                                    <p:anim calcmode="lin" valueType="num">
                                      <p:cBhvr>
                                        <p:cTn id="21" dur="1000" fill="hold"/>
                                        <p:tgtEl>
                                          <p:spTgt spid="295942"/>
                                        </p:tgtEl>
                                        <p:attrNameLst>
                                          <p:attrName>ppt_x</p:attrName>
                                        </p:attrNameLst>
                                      </p:cBhvr>
                                      <p:tavLst>
                                        <p:tav tm="0">
                                          <p:val>
                                            <p:strVal val="#ppt_x"/>
                                          </p:val>
                                        </p:tav>
                                        <p:tav tm="100000">
                                          <p:val>
                                            <p:strVal val="#ppt_x"/>
                                          </p:val>
                                        </p:tav>
                                      </p:tavLst>
                                    </p:anim>
                                    <p:anim calcmode="lin" valueType="num">
                                      <p:cBhvr>
                                        <p:cTn id="22" dur="1000" fill="hold"/>
                                        <p:tgtEl>
                                          <p:spTgt spid="295942"/>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295941"/>
                                        </p:tgtEl>
                                        <p:attrNameLst>
                                          <p:attrName>style.visibility</p:attrName>
                                        </p:attrNameLst>
                                      </p:cBhvr>
                                      <p:to>
                                        <p:strVal val="visible"/>
                                      </p:to>
                                    </p:set>
                                    <p:animEffect transition="in" filter="fade">
                                      <p:cBhvr>
                                        <p:cTn id="27" dur="1000"/>
                                        <p:tgtEl>
                                          <p:spTgt spid="295941"/>
                                        </p:tgtEl>
                                      </p:cBhvr>
                                    </p:animEffect>
                                    <p:anim calcmode="lin" valueType="num">
                                      <p:cBhvr>
                                        <p:cTn id="28" dur="1000" fill="hold"/>
                                        <p:tgtEl>
                                          <p:spTgt spid="295941"/>
                                        </p:tgtEl>
                                        <p:attrNameLst>
                                          <p:attrName>ppt_x</p:attrName>
                                        </p:attrNameLst>
                                      </p:cBhvr>
                                      <p:tavLst>
                                        <p:tav tm="0">
                                          <p:val>
                                            <p:strVal val="#ppt_x"/>
                                          </p:val>
                                        </p:tav>
                                        <p:tav tm="100000">
                                          <p:val>
                                            <p:strVal val="#ppt_x"/>
                                          </p:val>
                                        </p:tav>
                                      </p:tavLst>
                                    </p:anim>
                                    <p:anim calcmode="lin" valueType="num">
                                      <p:cBhvr>
                                        <p:cTn id="29" dur="1000" fill="hold"/>
                                        <p:tgtEl>
                                          <p:spTgt spid="295941"/>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295943"/>
                                        </p:tgtEl>
                                        <p:attrNameLst>
                                          <p:attrName>style.visibility</p:attrName>
                                        </p:attrNameLst>
                                      </p:cBhvr>
                                      <p:to>
                                        <p:strVal val="visible"/>
                                      </p:to>
                                    </p:set>
                                    <p:animEffect transition="in" filter="fade">
                                      <p:cBhvr>
                                        <p:cTn id="34" dur="1000"/>
                                        <p:tgtEl>
                                          <p:spTgt spid="295943"/>
                                        </p:tgtEl>
                                      </p:cBhvr>
                                    </p:animEffect>
                                    <p:anim calcmode="lin" valueType="num">
                                      <p:cBhvr>
                                        <p:cTn id="35" dur="1000" fill="hold"/>
                                        <p:tgtEl>
                                          <p:spTgt spid="295943"/>
                                        </p:tgtEl>
                                        <p:attrNameLst>
                                          <p:attrName>ppt_x</p:attrName>
                                        </p:attrNameLst>
                                      </p:cBhvr>
                                      <p:tavLst>
                                        <p:tav tm="0">
                                          <p:val>
                                            <p:strVal val="#ppt_x"/>
                                          </p:val>
                                        </p:tav>
                                        <p:tav tm="100000">
                                          <p:val>
                                            <p:strVal val="#ppt_x"/>
                                          </p:val>
                                        </p:tav>
                                      </p:tavLst>
                                    </p:anim>
                                    <p:anim calcmode="lin" valueType="num">
                                      <p:cBhvr>
                                        <p:cTn id="36" dur="1000" fill="hold"/>
                                        <p:tgtEl>
                                          <p:spTgt spid="2959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p:bldP spid="295940" grpId="0" animBg="1"/>
      <p:bldP spid="295941" grpId="0" animBg="1"/>
      <p:bldP spid="295942" grpId="0"/>
      <p:bldP spid="2959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values stored?</a:t>
            </a:r>
            <a:endParaRPr lang="en-US" dirty="0"/>
          </a:p>
        </p:txBody>
      </p:sp>
      <p:sp>
        <p:nvSpPr>
          <p:cNvPr id="4" name="Content Placeholder 3"/>
          <p:cNvSpPr>
            <a:spLocks noGrp="1"/>
          </p:cNvSpPr>
          <p:nvPr>
            <p:ph sz="half" idx="1"/>
          </p:nvPr>
        </p:nvSpPr>
        <p:spPr/>
        <p:txBody>
          <a:bodyPr/>
          <a:lstStyle/>
          <a:p>
            <a:r>
              <a:rPr lang="en-US" dirty="0"/>
              <a:t>A ‘word’ is the natural size of numeric data on a CPU.</a:t>
            </a:r>
          </a:p>
          <a:p>
            <a:r>
              <a:rPr lang="en-US" dirty="0"/>
              <a:t>Most CPU’s use 32-bit words.</a:t>
            </a:r>
          </a:p>
          <a:p>
            <a:r>
              <a:rPr lang="en-US" dirty="0"/>
              <a:t>Expect that most CPU’s will move toward 64-bit words.</a:t>
            </a:r>
          </a:p>
          <a:p>
            <a:r>
              <a:rPr lang="en-US" dirty="0"/>
              <a:t>If we assume 32-bit words, the table to the right lists those types that are usually supported by a language</a:t>
            </a:r>
            <a:r>
              <a:rPr lang="en-US" dirty="0" smtClean="0"/>
              <a:t>.</a:t>
            </a:r>
          </a:p>
          <a:p>
            <a:endParaRPr lang="en-US" dirty="0"/>
          </a:p>
          <a:p>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641600242"/>
              </p:ext>
            </p:extLst>
          </p:nvPr>
        </p:nvGraphicFramePr>
        <p:xfrm>
          <a:off x="6364288" y="2193925"/>
          <a:ext cx="4754562" cy="2595880"/>
        </p:xfrm>
        <a:graphic>
          <a:graphicData uri="http://schemas.openxmlformats.org/drawingml/2006/table">
            <a:tbl>
              <a:tblPr firstRow="1" bandRow="1">
                <a:tableStyleId>{5C22544A-7EE6-4342-B048-85BDC9FD1C3A}</a:tableStyleId>
              </a:tblPr>
              <a:tblGrid>
                <a:gridCol w="2377281"/>
                <a:gridCol w="2377281"/>
              </a:tblGrid>
              <a:tr h="370840">
                <a:tc>
                  <a:txBody>
                    <a:bodyPr/>
                    <a:lstStyle/>
                    <a:p>
                      <a:r>
                        <a:rPr lang="en-US" dirty="0" smtClean="0"/>
                        <a:t>Type</a:t>
                      </a:r>
                      <a:endParaRPr lang="en-US" dirty="0"/>
                    </a:p>
                  </a:txBody>
                  <a:tcPr/>
                </a:tc>
                <a:tc>
                  <a:txBody>
                    <a:bodyPr/>
                    <a:lstStyle/>
                    <a:p>
                      <a:r>
                        <a:rPr lang="en-US" dirty="0" smtClean="0"/>
                        <a:t>Bytes</a:t>
                      </a:r>
                      <a:endParaRPr lang="en-US" dirty="0"/>
                    </a:p>
                  </a:txBody>
                  <a:tcPr/>
                </a:tc>
              </a:tr>
              <a:tr h="370840">
                <a:tc>
                  <a:txBody>
                    <a:bodyPr/>
                    <a:lstStyle/>
                    <a:p>
                      <a:r>
                        <a:rPr lang="en-US" dirty="0" smtClean="0"/>
                        <a:t>Nibble</a:t>
                      </a:r>
                      <a:endParaRPr lang="en-US" dirty="0"/>
                    </a:p>
                  </a:txBody>
                  <a:tcPr/>
                </a:tc>
                <a:tc>
                  <a:txBody>
                    <a:bodyPr/>
                    <a:lstStyle/>
                    <a:p>
                      <a:r>
                        <a:rPr lang="en-US" dirty="0" smtClean="0"/>
                        <a:t>½</a:t>
                      </a:r>
                      <a:endParaRPr lang="en-US" dirty="0"/>
                    </a:p>
                  </a:txBody>
                  <a:tcPr/>
                </a:tc>
              </a:tr>
              <a:tr h="370840">
                <a:tc>
                  <a:txBody>
                    <a:bodyPr/>
                    <a:lstStyle/>
                    <a:p>
                      <a:r>
                        <a:rPr lang="en-US" dirty="0" smtClean="0"/>
                        <a:t>Byte</a:t>
                      </a:r>
                      <a:endParaRPr lang="en-US" dirty="0"/>
                    </a:p>
                  </a:txBody>
                  <a:tcPr/>
                </a:tc>
                <a:tc>
                  <a:txBody>
                    <a:bodyPr/>
                    <a:lstStyle/>
                    <a:p>
                      <a:r>
                        <a:rPr lang="en-US" dirty="0" smtClean="0"/>
                        <a:t>1</a:t>
                      </a:r>
                      <a:endParaRPr lang="en-US" dirty="0"/>
                    </a:p>
                  </a:txBody>
                  <a:tcPr/>
                </a:tc>
              </a:tr>
              <a:tr h="370840">
                <a:tc>
                  <a:txBody>
                    <a:bodyPr/>
                    <a:lstStyle/>
                    <a:p>
                      <a:r>
                        <a:rPr lang="en-US" dirty="0" smtClean="0"/>
                        <a:t>Half-word</a:t>
                      </a:r>
                      <a:endParaRPr lang="en-US" dirty="0"/>
                    </a:p>
                  </a:txBody>
                  <a:tcPr/>
                </a:tc>
                <a:tc>
                  <a:txBody>
                    <a:bodyPr/>
                    <a:lstStyle/>
                    <a:p>
                      <a:r>
                        <a:rPr lang="en-US" dirty="0" smtClean="0"/>
                        <a:t>2</a:t>
                      </a:r>
                      <a:endParaRPr lang="en-US" dirty="0"/>
                    </a:p>
                  </a:txBody>
                  <a:tcPr/>
                </a:tc>
              </a:tr>
              <a:tr h="370840">
                <a:tc>
                  <a:txBody>
                    <a:bodyPr/>
                    <a:lstStyle/>
                    <a:p>
                      <a:r>
                        <a:rPr lang="en-US" dirty="0" smtClean="0"/>
                        <a:t>Word</a:t>
                      </a:r>
                      <a:endParaRPr lang="en-US" dirty="0"/>
                    </a:p>
                  </a:txBody>
                  <a:tcPr/>
                </a:tc>
                <a:tc>
                  <a:txBody>
                    <a:bodyPr/>
                    <a:lstStyle/>
                    <a:p>
                      <a:r>
                        <a:rPr lang="en-US" dirty="0" smtClean="0"/>
                        <a:t>4</a:t>
                      </a:r>
                      <a:endParaRPr lang="en-US" dirty="0"/>
                    </a:p>
                  </a:txBody>
                  <a:tcPr/>
                </a:tc>
              </a:tr>
              <a:tr h="370840">
                <a:tc>
                  <a:txBody>
                    <a:bodyPr/>
                    <a:lstStyle/>
                    <a:p>
                      <a:r>
                        <a:rPr lang="en-US" dirty="0" smtClean="0"/>
                        <a:t>Double word</a:t>
                      </a:r>
                      <a:endParaRPr lang="en-US" dirty="0"/>
                    </a:p>
                  </a:txBody>
                  <a:tcPr/>
                </a:tc>
                <a:tc>
                  <a:txBody>
                    <a:bodyPr/>
                    <a:lstStyle/>
                    <a:p>
                      <a:r>
                        <a:rPr lang="en-US" dirty="0" smtClean="0"/>
                        <a:t>8</a:t>
                      </a:r>
                      <a:endParaRPr lang="en-US" dirty="0"/>
                    </a:p>
                  </a:txBody>
                  <a:tcPr/>
                </a:tc>
              </a:tr>
              <a:tr h="370840">
                <a:tc>
                  <a:txBody>
                    <a:bodyPr/>
                    <a:lstStyle/>
                    <a:p>
                      <a:r>
                        <a:rPr lang="en-US" dirty="0" smtClean="0"/>
                        <a:t>Quad word</a:t>
                      </a:r>
                      <a:endParaRPr lang="en-US" dirty="0"/>
                    </a:p>
                  </a:txBody>
                  <a:tcPr/>
                </a:tc>
                <a:tc>
                  <a:txBody>
                    <a:bodyPr/>
                    <a:lstStyle/>
                    <a:p>
                      <a:r>
                        <a:rPr lang="en-US" dirty="0" smtClean="0"/>
                        <a:t>16</a:t>
                      </a:r>
                      <a:endParaRPr lang="en-US" dirty="0"/>
                    </a:p>
                  </a:txBody>
                  <a:tcPr/>
                </a:tc>
              </a:tr>
            </a:tbl>
          </a:graphicData>
        </a:graphic>
      </p:graphicFrame>
    </p:spTree>
    <p:extLst>
      <p:ext uri="{BB962C8B-B14F-4D97-AF65-F5344CB8AC3E}">
        <p14:creationId xmlns:p14="http://schemas.microsoft.com/office/powerpoint/2010/main" val="2814982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Record Layout</a:t>
            </a:r>
          </a:p>
        </p:txBody>
      </p:sp>
      <p:sp>
        <p:nvSpPr>
          <p:cNvPr id="297987" name="Rectangle 3"/>
          <p:cNvSpPr>
            <a:spLocks noGrp="1" noChangeArrowheads="1"/>
          </p:cNvSpPr>
          <p:nvPr>
            <p:ph idx="1"/>
          </p:nvPr>
        </p:nvSpPr>
        <p:spPr>
          <a:xfrm>
            <a:off x="1069848" y="2093976"/>
            <a:ext cx="10058400" cy="4050792"/>
          </a:xfrm>
        </p:spPr>
        <p:txBody>
          <a:bodyPr/>
          <a:lstStyle/>
          <a:p>
            <a:pPr eaLnBrk="1" hangingPunct="1"/>
            <a:r>
              <a:rPr lang="en-US" sz="2400"/>
              <a:t>How is a record stored in memory?</a:t>
            </a:r>
          </a:p>
        </p:txBody>
      </p:sp>
      <p:sp>
        <p:nvSpPr>
          <p:cNvPr id="297988" name="Text Box 4"/>
          <p:cNvSpPr txBox="1">
            <a:spLocks noChangeArrowheads="1"/>
          </p:cNvSpPr>
          <p:nvPr/>
        </p:nvSpPr>
        <p:spPr bwMode="auto">
          <a:xfrm>
            <a:off x="5807676" y="343483"/>
            <a:ext cx="4683211" cy="156966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marL="58738">
              <a:defRPr sz="1200" b="1">
                <a:latin typeface="Courier New" pitchFamily="49" charset="0"/>
              </a:defRPr>
            </a:lvl1pPr>
          </a:lstStyle>
          <a:p>
            <a:r>
              <a:rPr lang="en-US" sz="1600" dirty="0">
                <a:sym typeface="Symbol" pitchFamily="18" charset="2"/>
              </a:rPr>
              <a:t>struct element {</a:t>
            </a:r>
          </a:p>
          <a:p>
            <a:r>
              <a:rPr lang="en-US" sz="1600" dirty="0">
                <a:sym typeface="Symbol" pitchFamily="18" charset="2"/>
              </a:rPr>
              <a:t>	char name[2];</a:t>
            </a:r>
          </a:p>
          <a:p>
            <a:r>
              <a:rPr lang="en-US" sz="1600" dirty="0">
                <a:sym typeface="Symbol" pitchFamily="18" charset="2"/>
              </a:rPr>
              <a:t>	int </a:t>
            </a:r>
            <a:r>
              <a:rPr lang="en-US" sz="1600" dirty="0" err="1">
                <a:sym typeface="Symbol" pitchFamily="18" charset="2"/>
              </a:rPr>
              <a:t>atomic_number</a:t>
            </a:r>
            <a:r>
              <a:rPr lang="en-US" sz="1600" dirty="0">
                <a:sym typeface="Symbol" pitchFamily="18" charset="2"/>
              </a:rPr>
              <a:t>;</a:t>
            </a:r>
          </a:p>
          <a:p>
            <a:r>
              <a:rPr lang="en-US" sz="1600" dirty="0">
                <a:sym typeface="Symbol" pitchFamily="18" charset="2"/>
              </a:rPr>
              <a:t>	double </a:t>
            </a:r>
            <a:r>
              <a:rPr lang="en-US" sz="1600" dirty="0" err="1">
                <a:sym typeface="Symbol" pitchFamily="18" charset="2"/>
              </a:rPr>
              <a:t>atomic_weight</a:t>
            </a:r>
            <a:r>
              <a:rPr lang="en-US" sz="1600" dirty="0">
                <a:sym typeface="Symbol" pitchFamily="18" charset="2"/>
              </a:rPr>
              <a:t>;</a:t>
            </a:r>
          </a:p>
          <a:p>
            <a:r>
              <a:rPr lang="en-US" sz="1600" dirty="0">
                <a:sym typeface="Symbol" pitchFamily="18" charset="2"/>
              </a:rPr>
              <a:t>	char metallic;</a:t>
            </a:r>
          </a:p>
          <a:p>
            <a:r>
              <a:rPr lang="en-US" sz="1600" dirty="0">
                <a:sym typeface="Symbol" pitchFamily="18" charset="2"/>
              </a:rPr>
              <a:t>}</a:t>
            </a:r>
          </a:p>
        </p:txBody>
      </p:sp>
      <p:graphicFrame>
        <p:nvGraphicFramePr>
          <p:cNvPr id="297989" name="Group 5"/>
          <p:cNvGraphicFramePr>
            <a:graphicFrameLocks noGrp="1"/>
          </p:cNvGraphicFramePr>
          <p:nvPr>
            <p:extLst>
              <p:ext uri="{D42A27DB-BD31-4B8C-83A1-F6EECF244321}">
                <p14:modId xmlns:p14="http://schemas.microsoft.com/office/powerpoint/2010/main" val="3045690933"/>
              </p:ext>
            </p:extLst>
          </p:nvPr>
        </p:nvGraphicFramePr>
        <p:xfrm>
          <a:off x="3051048" y="3774331"/>
          <a:ext cx="6096000" cy="2551270"/>
        </p:xfrm>
        <a:graphic>
          <a:graphicData uri="http://schemas.openxmlformats.org/drawingml/2006/table">
            <a:tbl>
              <a:tblPr/>
              <a:tblGrid>
                <a:gridCol w="1600200"/>
                <a:gridCol w="1447800"/>
                <a:gridCol w="3048000"/>
              </a:tblGrid>
              <a:tr h="51809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name</a:t>
                      </a:r>
                    </a:p>
                  </a:txBody>
                  <a:tcPr marT="45714" marB="4571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518096">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atomic_number</a:t>
                      </a:r>
                    </a:p>
                  </a:txBody>
                  <a:tcPr marT="45714" marB="4571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r>
              <a:tr h="996826">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Times New Roman" pitchFamily="18" charset="0"/>
                        </a:rPr>
                        <a:t>atomic_weight</a:t>
                      </a:r>
                      <a:endParaRPr kumimoji="0" lang="en-US" sz="2800" b="0" i="0" u="none" strike="noStrike" cap="none" normalizeH="0" baseline="0" dirty="0" smtClean="0">
                        <a:ln>
                          <a:noFill/>
                        </a:ln>
                        <a:solidFill>
                          <a:schemeClr val="tx1"/>
                        </a:solidFill>
                        <a:effectLst/>
                        <a:latin typeface="Times New Roman" pitchFamily="18" charset="0"/>
                      </a:endParaRPr>
                    </a:p>
                  </a:txBody>
                  <a:tcPr marT="45714" marB="4571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r>
              <a:tr h="5180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metallic</a:t>
                      </a:r>
                    </a:p>
                  </a:txBody>
                  <a:tcPr marT="45714" marB="4571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bl>
          </a:graphicData>
        </a:graphic>
      </p:graphicFrame>
      <p:grpSp>
        <p:nvGrpSpPr>
          <p:cNvPr id="2" name="Group 21"/>
          <p:cNvGrpSpPr>
            <a:grpSpLocks/>
          </p:cNvGrpSpPr>
          <p:nvPr/>
        </p:nvGrpSpPr>
        <p:grpSpPr bwMode="auto">
          <a:xfrm>
            <a:off x="3051048" y="2783730"/>
            <a:ext cx="6096000" cy="838200"/>
            <a:chOff x="960" y="1680"/>
            <a:chExt cx="3840" cy="528"/>
          </a:xfrm>
        </p:grpSpPr>
        <p:sp>
          <p:nvSpPr>
            <p:cNvPr id="61462" name="Line 22"/>
            <p:cNvSpPr>
              <a:spLocks noChangeShapeType="1"/>
            </p:cNvSpPr>
            <p:nvPr/>
          </p:nvSpPr>
          <p:spPr bwMode="auto">
            <a:xfrm flipV="1">
              <a:off x="960" y="1680"/>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3" name="Line 23"/>
            <p:cNvSpPr>
              <a:spLocks noChangeShapeType="1"/>
            </p:cNvSpPr>
            <p:nvPr/>
          </p:nvSpPr>
          <p:spPr bwMode="auto">
            <a:xfrm flipV="1">
              <a:off x="4800" y="1680"/>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4" name="Line 24"/>
            <p:cNvSpPr>
              <a:spLocks noChangeShapeType="1"/>
            </p:cNvSpPr>
            <p:nvPr/>
          </p:nvSpPr>
          <p:spPr bwMode="auto">
            <a:xfrm>
              <a:off x="960" y="2064"/>
              <a:ext cx="3840" cy="0"/>
            </a:xfrm>
            <a:prstGeom prst="line">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61465" name="Text Box 25"/>
            <p:cNvSpPr txBox="1">
              <a:spLocks noChangeArrowheads="1"/>
            </p:cNvSpPr>
            <p:nvPr/>
          </p:nvSpPr>
          <p:spPr bwMode="auto">
            <a:xfrm>
              <a:off x="2160" y="1728"/>
              <a:ext cx="1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t>4 bytes / 32 bits</a:t>
              </a:r>
            </a:p>
          </p:txBody>
        </p:sp>
      </p:grpSp>
      <p:sp>
        <p:nvSpPr>
          <p:cNvPr id="3" name="Slide Number Placeholder 2"/>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042944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 calcmode="lin" valueType="num">
                                      <p:cBhvr additive="base">
                                        <p:cTn id="7" dur="500" fill="hold"/>
                                        <p:tgtEl>
                                          <p:spTgt spid="297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979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979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autoUpdateAnimBg="0"/>
      <p:bldP spid="29798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Layout and ACCESS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does the following code mean?</a:t>
            </a:r>
          </a:p>
          <a:p>
            <a:pPr lvl="1"/>
            <a:r>
              <a:rPr lang="en-US" dirty="0" err="1"/>
              <a:t>struct</a:t>
            </a:r>
            <a:r>
              <a:rPr lang="en-US" dirty="0"/>
              <a:t> element ENTRY1, ENTRY2</a:t>
            </a:r>
            <a:r>
              <a:rPr lang="en-US" dirty="0" smtClean="0"/>
              <a:t>;</a:t>
            </a:r>
            <a:endParaRPr lang="en-US" dirty="0"/>
          </a:p>
          <a:p>
            <a:pPr lvl="1"/>
            <a:r>
              <a:rPr lang="en-US" dirty="0"/>
              <a:t>ENTRY1.name[0] = ‘P’;</a:t>
            </a:r>
          </a:p>
          <a:p>
            <a:pPr lvl="1"/>
            <a:r>
              <a:rPr lang="en-US" dirty="0"/>
              <a:t>ENTRY1.name[1] = ‘B’;</a:t>
            </a:r>
          </a:p>
          <a:p>
            <a:pPr lvl="1"/>
            <a:r>
              <a:rPr lang="en-US" dirty="0"/>
              <a:t>ENTRY1.atomic_number = 82;</a:t>
            </a:r>
          </a:p>
          <a:p>
            <a:pPr lvl="1"/>
            <a:r>
              <a:rPr lang="en-US" dirty="0"/>
              <a:t>ENTRY1.atomic_weight = 207.2;</a:t>
            </a:r>
          </a:p>
          <a:p>
            <a:pPr lvl="1"/>
            <a:r>
              <a:rPr lang="en-US" dirty="0"/>
              <a:t>ENTRY1.metallic = 1</a:t>
            </a:r>
            <a:r>
              <a:rPr lang="en-US" dirty="0" smtClean="0"/>
              <a:t>;</a:t>
            </a:r>
            <a:endParaRPr lang="en-US" dirty="0"/>
          </a:p>
          <a:p>
            <a:pPr lvl="1"/>
            <a:r>
              <a:rPr lang="en-US" dirty="0"/>
              <a:t>ENTRY2 = ENTRY1;</a:t>
            </a:r>
          </a:p>
          <a:p>
            <a:r>
              <a:rPr lang="en-US" dirty="0" smtClean="0"/>
              <a:t>How does the compiler perform these operations?  Specifically, how does it compute the LVALUE of each assignment?</a:t>
            </a:r>
          </a:p>
          <a:p>
            <a:pPr lvl="1"/>
            <a:r>
              <a:rPr lang="en-US" dirty="0"/>
              <a:t>The record has a “base” </a:t>
            </a:r>
            <a:r>
              <a:rPr lang="en-US" dirty="0" smtClean="0"/>
              <a:t>address (a pointer).  Elements are offsets (pointer arithmetic)</a:t>
            </a:r>
            <a:endParaRPr lang="en-US" dirty="0"/>
          </a:p>
          <a:p>
            <a:pPr lvl="1"/>
            <a:r>
              <a:rPr lang="en-US" dirty="0"/>
              <a:t>	element.name = address-of element + name</a:t>
            </a:r>
          </a:p>
          <a:p>
            <a:pPr lvl="1"/>
            <a:r>
              <a:rPr lang="en-US" dirty="0"/>
              <a:t>	</a:t>
            </a:r>
            <a:r>
              <a:rPr lang="en-US" dirty="0" err="1"/>
              <a:t>element.atomic_number</a:t>
            </a:r>
            <a:r>
              <a:rPr lang="en-US" dirty="0"/>
              <a:t> = address-of element + </a:t>
            </a:r>
            <a:r>
              <a:rPr lang="en-US" dirty="0" err="1"/>
              <a:t>atomic_number</a:t>
            </a:r>
            <a:endParaRPr lang="en-US" dirty="0"/>
          </a:p>
          <a:p>
            <a:pPr lvl="1"/>
            <a:r>
              <a:rPr lang="en-US" dirty="0"/>
              <a:t>	</a:t>
            </a:r>
            <a:r>
              <a:rPr lang="en-US" dirty="0" err="1"/>
              <a:t>element.atomic_weight</a:t>
            </a:r>
            <a:r>
              <a:rPr lang="en-US" dirty="0"/>
              <a:t> = address-of element + </a:t>
            </a:r>
            <a:r>
              <a:rPr lang="en-US" dirty="0" err="1"/>
              <a:t>atomic_weight</a:t>
            </a:r>
            <a:endParaRPr lang="en-US" dirty="0"/>
          </a:p>
          <a:p>
            <a:pPr lvl="1"/>
            <a:r>
              <a:rPr lang="en-US" dirty="0"/>
              <a:t>	</a:t>
            </a:r>
            <a:r>
              <a:rPr lang="en-US" dirty="0" err="1"/>
              <a:t>element.metallic</a:t>
            </a:r>
            <a:r>
              <a:rPr lang="en-US" dirty="0"/>
              <a:t> = address-of element + metallic</a:t>
            </a:r>
          </a:p>
          <a:p>
            <a:pPr lvl="1"/>
            <a:endParaRPr lang="en-US" dirty="0"/>
          </a:p>
        </p:txBody>
      </p:sp>
      <p:sp>
        <p:nvSpPr>
          <p:cNvPr id="4" name="Text Box 3"/>
          <p:cNvSpPr txBox="1">
            <a:spLocks noChangeArrowheads="1"/>
          </p:cNvSpPr>
          <p:nvPr/>
        </p:nvSpPr>
        <p:spPr bwMode="auto">
          <a:xfrm>
            <a:off x="6099048" y="2161197"/>
            <a:ext cx="4631724" cy="1569660"/>
          </a:xfrm>
          <a:prstGeom prst="rect">
            <a:avLst/>
          </a:prstGeom>
          <a:solidFill>
            <a:schemeClr val="accent1">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defPPr>
              <a:defRPr lang="en-US"/>
            </a:defPPr>
            <a:lvl1pPr marL="58738">
              <a:defRPr sz="1200" b="1">
                <a:latin typeface="Courier New" pitchFamily="49" charset="0"/>
              </a:defRPr>
            </a:lvl1pPr>
          </a:lstStyle>
          <a:p>
            <a:r>
              <a:rPr lang="en-US" sz="1600" dirty="0">
                <a:sym typeface="Symbol" pitchFamily="18" charset="2"/>
              </a:rPr>
              <a:t>struct element {</a:t>
            </a:r>
          </a:p>
          <a:p>
            <a:r>
              <a:rPr lang="en-US" sz="1600" dirty="0">
                <a:sym typeface="Symbol" pitchFamily="18" charset="2"/>
              </a:rPr>
              <a:t>	char name[2];</a:t>
            </a:r>
          </a:p>
          <a:p>
            <a:r>
              <a:rPr lang="en-US" sz="1600" dirty="0">
                <a:sym typeface="Symbol" pitchFamily="18" charset="2"/>
              </a:rPr>
              <a:t>	int </a:t>
            </a:r>
            <a:r>
              <a:rPr lang="en-US" sz="1600" dirty="0" err="1">
                <a:sym typeface="Symbol" pitchFamily="18" charset="2"/>
              </a:rPr>
              <a:t>atomic_number</a:t>
            </a:r>
            <a:r>
              <a:rPr lang="en-US" sz="1600" dirty="0">
                <a:sym typeface="Symbol" pitchFamily="18" charset="2"/>
              </a:rPr>
              <a:t>;</a:t>
            </a:r>
          </a:p>
          <a:p>
            <a:r>
              <a:rPr lang="en-US" sz="1600" dirty="0">
                <a:sym typeface="Symbol" pitchFamily="18" charset="2"/>
              </a:rPr>
              <a:t>	double </a:t>
            </a:r>
            <a:r>
              <a:rPr lang="en-US" sz="1600" dirty="0" err="1">
                <a:sym typeface="Symbol" pitchFamily="18" charset="2"/>
              </a:rPr>
              <a:t>atomic_weight</a:t>
            </a:r>
            <a:r>
              <a:rPr lang="en-US" sz="1600" dirty="0">
                <a:sym typeface="Symbol" pitchFamily="18" charset="2"/>
              </a:rPr>
              <a:t>;</a:t>
            </a:r>
          </a:p>
          <a:p>
            <a:r>
              <a:rPr lang="en-US" sz="1600" dirty="0">
                <a:sym typeface="Symbol" pitchFamily="18" charset="2"/>
              </a:rPr>
              <a:t>	char metallic;</a:t>
            </a:r>
          </a:p>
          <a:p>
            <a:r>
              <a:rPr lang="en-US" sz="1600" dirty="0">
                <a:sym typeface="Symbol" pitchFamily="18" charset="2"/>
              </a:rPr>
              <a:t>}</a:t>
            </a:r>
          </a:p>
        </p:txBody>
      </p:sp>
      <p:sp>
        <p:nvSpPr>
          <p:cNvPr id="5" name="Slide Number Placeholder 4"/>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1325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Records and “Type Equivalence”</a:t>
            </a:r>
          </a:p>
        </p:txBody>
      </p:sp>
      <p:sp>
        <p:nvSpPr>
          <p:cNvPr id="304131" name="Rectangle 3"/>
          <p:cNvSpPr>
            <a:spLocks noGrp="1" noChangeArrowheads="1"/>
          </p:cNvSpPr>
          <p:nvPr>
            <p:ph idx="1"/>
          </p:nvPr>
        </p:nvSpPr>
        <p:spPr/>
        <p:txBody>
          <a:bodyPr>
            <a:normAutofit/>
          </a:bodyPr>
          <a:lstStyle/>
          <a:p>
            <a:pPr eaLnBrk="1" hangingPunct="1"/>
            <a:r>
              <a:rPr lang="en-US" sz="2800" dirty="0"/>
              <a:t>When are two different record definitions equivalent?</a:t>
            </a:r>
          </a:p>
          <a:p>
            <a:pPr eaLnBrk="1" hangingPunct="1"/>
            <a:r>
              <a:rPr lang="en-US" sz="2400" dirty="0"/>
              <a:t>Name equivalence</a:t>
            </a:r>
          </a:p>
          <a:p>
            <a:pPr lvl="1" eaLnBrk="1" hangingPunct="1"/>
            <a:r>
              <a:rPr lang="en-US" sz="2000" dirty="0"/>
              <a:t>Two records are equivalent if they have the same name</a:t>
            </a:r>
          </a:p>
          <a:p>
            <a:pPr lvl="1" eaLnBrk="1" hangingPunct="1"/>
            <a:r>
              <a:rPr lang="en-US" sz="2000" dirty="0"/>
              <a:t>Java does this</a:t>
            </a:r>
          </a:p>
          <a:p>
            <a:pPr eaLnBrk="1" hangingPunct="1"/>
            <a:r>
              <a:rPr lang="en-US" sz="2400" dirty="0"/>
              <a:t>Structural equivalence</a:t>
            </a:r>
          </a:p>
          <a:p>
            <a:pPr lvl="1" eaLnBrk="1" hangingPunct="1"/>
            <a:r>
              <a:rPr lang="en-US" sz="2000" dirty="0"/>
              <a:t>Two records are equivalent if they have the same type structure</a:t>
            </a:r>
          </a:p>
          <a:p>
            <a:pPr lvl="1" eaLnBrk="1" hangingPunct="1"/>
            <a:r>
              <a:rPr lang="en-US" sz="2000" dirty="0"/>
              <a:t>C does this</a:t>
            </a:r>
          </a:p>
        </p:txBody>
      </p:sp>
      <p:sp>
        <p:nvSpPr>
          <p:cNvPr id="2" name="Slide Number Placeholder 1"/>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2905056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 calcmode="lin" valueType="num">
                                      <p:cBhvr additive="base">
                                        <p:cTn id="7" dur="500" fill="hold"/>
                                        <p:tgtEl>
                                          <p:spTgt spid="304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4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4131">
                                            <p:txEl>
                                              <p:pRg st="1" end="1"/>
                                            </p:txEl>
                                          </p:spTgt>
                                        </p:tgtEl>
                                        <p:attrNameLst>
                                          <p:attrName>style.visibility</p:attrName>
                                        </p:attrNameLst>
                                      </p:cBhvr>
                                      <p:to>
                                        <p:strVal val="visible"/>
                                      </p:to>
                                    </p:set>
                                    <p:anim calcmode="lin" valueType="num">
                                      <p:cBhvr additive="base">
                                        <p:cTn id="13" dur="500" fill="hold"/>
                                        <p:tgtEl>
                                          <p:spTgt spid="304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413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4131">
                                            <p:txEl>
                                              <p:pRg st="2" end="2"/>
                                            </p:txEl>
                                          </p:spTgt>
                                        </p:tgtEl>
                                        <p:attrNameLst>
                                          <p:attrName>style.visibility</p:attrName>
                                        </p:attrNameLst>
                                      </p:cBhvr>
                                      <p:to>
                                        <p:strVal val="visible"/>
                                      </p:to>
                                    </p:set>
                                    <p:anim calcmode="lin" valueType="num">
                                      <p:cBhvr additive="base">
                                        <p:cTn id="17" dur="500" fill="hold"/>
                                        <p:tgtEl>
                                          <p:spTgt spid="30413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413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4131">
                                            <p:txEl>
                                              <p:pRg st="3" end="3"/>
                                            </p:txEl>
                                          </p:spTgt>
                                        </p:tgtEl>
                                        <p:attrNameLst>
                                          <p:attrName>style.visibility</p:attrName>
                                        </p:attrNameLst>
                                      </p:cBhvr>
                                      <p:to>
                                        <p:strVal val="visible"/>
                                      </p:to>
                                    </p:set>
                                    <p:anim calcmode="lin" valueType="num">
                                      <p:cBhvr additive="base">
                                        <p:cTn id="21" dur="500" fill="hold"/>
                                        <p:tgtEl>
                                          <p:spTgt spid="30413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4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4131">
                                            <p:txEl>
                                              <p:pRg st="4" end="4"/>
                                            </p:txEl>
                                          </p:spTgt>
                                        </p:tgtEl>
                                        <p:attrNameLst>
                                          <p:attrName>style.visibility</p:attrName>
                                        </p:attrNameLst>
                                      </p:cBhvr>
                                      <p:to>
                                        <p:strVal val="visible"/>
                                      </p:to>
                                    </p:set>
                                    <p:anim calcmode="lin" valueType="num">
                                      <p:cBhvr additive="base">
                                        <p:cTn id="27" dur="500" fill="hold"/>
                                        <p:tgtEl>
                                          <p:spTgt spid="30413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0413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4131">
                                            <p:txEl>
                                              <p:pRg st="5" end="5"/>
                                            </p:txEl>
                                          </p:spTgt>
                                        </p:tgtEl>
                                        <p:attrNameLst>
                                          <p:attrName>style.visibility</p:attrName>
                                        </p:attrNameLst>
                                      </p:cBhvr>
                                      <p:to>
                                        <p:strVal val="visible"/>
                                      </p:to>
                                    </p:set>
                                    <p:anim calcmode="lin" valueType="num">
                                      <p:cBhvr additive="base">
                                        <p:cTn id="31" dur="500" fill="hold"/>
                                        <p:tgtEl>
                                          <p:spTgt spid="30413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413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4131">
                                            <p:txEl>
                                              <p:pRg st="6" end="6"/>
                                            </p:txEl>
                                          </p:spTgt>
                                        </p:tgtEl>
                                        <p:attrNameLst>
                                          <p:attrName>style.visibility</p:attrName>
                                        </p:attrNameLst>
                                      </p:cBhvr>
                                      <p:to>
                                        <p:strVal val="visible"/>
                                      </p:to>
                                    </p:set>
                                    <p:anim calcmode="lin" valueType="num">
                                      <p:cBhvr additive="base">
                                        <p:cTn id="35" dur="500" fill="hold"/>
                                        <p:tgtEl>
                                          <p:spTgt spid="30413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41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Records and “Type Equivalence”</a:t>
            </a:r>
          </a:p>
        </p:txBody>
      </p:sp>
      <p:sp>
        <p:nvSpPr>
          <p:cNvPr id="306179" name="Rectangle 3"/>
          <p:cNvSpPr>
            <a:spLocks noGrp="1" noChangeArrowheads="1"/>
          </p:cNvSpPr>
          <p:nvPr>
            <p:ph idx="1"/>
          </p:nvPr>
        </p:nvSpPr>
        <p:spPr/>
        <p:txBody>
          <a:bodyPr/>
          <a:lstStyle/>
          <a:p>
            <a:pPr eaLnBrk="1" hangingPunct="1"/>
            <a:r>
              <a:rPr lang="en-US" sz="2800"/>
              <a:t>Does the </a:t>
            </a:r>
            <a:r>
              <a:rPr lang="en-US" sz="2800" b="1" i="1"/>
              <a:t>format</a:t>
            </a:r>
            <a:r>
              <a:rPr lang="en-US" sz="2800"/>
              <a:t> matter?</a:t>
            </a:r>
          </a:p>
        </p:txBody>
      </p:sp>
      <p:sp>
        <p:nvSpPr>
          <p:cNvPr id="306180" name="Text Box 4"/>
          <p:cNvSpPr txBox="1">
            <a:spLocks noChangeArrowheads="1"/>
          </p:cNvSpPr>
          <p:nvPr/>
        </p:nvSpPr>
        <p:spPr bwMode="auto">
          <a:xfrm>
            <a:off x="2133600" y="2743200"/>
            <a:ext cx="7924800" cy="369332"/>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int a; int b; } foo1;</a:t>
            </a:r>
          </a:p>
        </p:txBody>
      </p:sp>
      <p:sp>
        <p:nvSpPr>
          <p:cNvPr id="306181" name="Text Box 5"/>
          <p:cNvSpPr txBox="1">
            <a:spLocks noChangeArrowheads="1"/>
          </p:cNvSpPr>
          <p:nvPr/>
        </p:nvSpPr>
        <p:spPr bwMode="auto">
          <a:xfrm>
            <a:off x="2133600" y="3429001"/>
            <a:ext cx="7924800" cy="1200329"/>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a:t>
            </a:r>
          </a:p>
          <a:p>
            <a:pPr marL="58738">
              <a:defRPr/>
            </a:pPr>
            <a:r>
              <a:rPr lang="en-US" b="1" dirty="0">
                <a:latin typeface="Courier New" pitchFamily="49" charset="0"/>
                <a:sym typeface="Symbol" pitchFamily="18" charset="2"/>
              </a:rPr>
              <a:t>	int a; </a:t>
            </a:r>
          </a:p>
          <a:p>
            <a:pPr marL="58738">
              <a:defRPr/>
            </a:pPr>
            <a:r>
              <a:rPr lang="en-US" b="1" dirty="0">
                <a:latin typeface="Courier New" pitchFamily="49" charset="0"/>
                <a:sym typeface="Symbol" pitchFamily="18" charset="2"/>
              </a:rPr>
              <a:t>	int b; </a:t>
            </a:r>
          </a:p>
          <a:p>
            <a:pPr marL="58738">
              <a:defRPr/>
            </a:pPr>
            <a:r>
              <a:rPr lang="en-US" b="1" dirty="0">
                <a:latin typeface="Courier New" pitchFamily="49" charset="0"/>
                <a:sym typeface="Symbol" pitchFamily="18" charset="2"/>
              </a:rPr>
              <a:t>} foo2;</a:t>
            </a:r>
          </a:p>
        </p:txBody>
      </p:sp>
      <p:sp>
        <p:nvSpPr>
          <p:cNvPr id="2" name="Slide Number Placeholder 1"/>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2414858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 calcmode="lin" valueType="num">
                                      <p:cBhvr additive="base">
                                        <p:cTn id="7" dur="500" fill="hold"/>
                                        <p:tgtEl>
                                          <p:spTgt spid="306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6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06180"/>
                                        </p:tgtEl>
                                        <p:attrNameLst>
                                          <p:attrName>style.visibility</p:attrName>
                                        </p:attrNameLst>
                                      </p:cBhvr>
                                      <p:to>
                                        <p:strVal val="visible"/>
                                      </p:to>
                                    </p:set>
                                    <p:animEffect transition="in" filter="fade">
                                      <p:cBhvr>
                                        <p:cTn id="13" dur="1000"/>
                                        <p:tgtEl>
                                          <p:spTgt spid="306180"/>
                                        </p:tgtEl>
                                      </p:cBhvr>
                                    </p:animEffect>
                                    <p:anim calcmode="lin" valueType="num">
                                      <p:cBhvr>
                                        <p:cTn id="14" dur="1000" fill="hold"/>
                                        <p:tgtEl>
                                          <p:spTgt spid="306180"/>
                                        </p:tgtEl>
                                        <p:attrNameLst>
                                          <p:attrName>ppt_x</p:attrName>
                                        </p:attrNameLst>
                                      </p:cBhvr>
                                      <p:tavLst>
                                        <p:tav tm="0">
                                          <p:val>
                                            <p:strVal val="#ppt_x"/>
                                          </p:val>
                                        </p:tav>
                                        <p:tav tm="100000">
                                          <p:val>
                                            <p:strVal val="#ppt_x"/>
                                          </p:val>
                                        </p:tav>
                                      </p:tavLst>
                                    </p:anim>
                                    <p:anim calcmode="lin" valueType="num">
                                      <p:cBhvr>
                                        <p:cTn id="15" dur="1000" fill="hold"/>
                                        <p:tgtEl>
                                          <p:spTgt spid="306180"/>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06181"/>
                                        </p:tgtEl>
                                        <p:attrNameLst>
                                          <p:attrName>style.visibility</p:attrName>
                                        </p:attrNameLst>
                                      </p:cBhvr>
                                      <p:to>
                                        <p:strVal val="visible"/>
                                      </p:to>
                                    </p:set>
                                    <p:animEffect transition="in" filter="fade">
                                      <p:cBhvr>
                                        <p:cTn id="20" dur="1000"/>
                                        <p:tgtEl>
                                          <p:spTgt spid="306181"/>
                                        </p:tgtEl>
                                      </p:cBhvr>
                                    </p:animEffect>
                                    <p:anim calcmode="lin" valueType="num">
                                      <p:cBhvr>
                                        <p:cTn id="21" dur="1000" fill="hold"/>
                                        <p:tgtEl>
                                          <p:spTgt spid="306181"/>
                                        </p:tgtEl>
                                        <p:attrNameLst>
                                          <p:attrName>ppt_x</p:attrName>
                                        </p:attrNameLst>
                                      </p:cBhvr>
                                      <p:tavLst>
                                        <p:tav tm="0">
                                          <p:val>
                                            <p:strVal val="#ppt_x"/>
                                          </p:val>
                                        </p:tav>
                                        <p:tav tm="100000">
                                          <p:val>
                                            <p:strVal val="#ppt_x"/>
                                          </p:val>
                                        </p:tav>
                                      </p:tavLst>
                                    </p:anim>
                                    <p:anim calcmode="lin" valueType="num">
                                      <p:cBhvr>
                                        <p:cTn id="22" dur="1000" fill="hold"/>
                                        <p:tgtEl>
                                          <p:spTgt spid="306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P spid="306180" grpId="0" animBg="1"/>
      <p:bldP spid="30618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Records and “Type Equivalence”</a:t>
            </a:r>
          </a:p>
        </p:txBody>
      </p:sp>
      <p:sp>
        <p:nvSpPr>
          <p:cNvPr id="308227" name="Rectangle 3"/>
          <p:cNvSpPr>
            <a:spLocks noGrp="1" noChangeArrowheads="1"/>
          </p:cNvSpPr>
          <p:nvPr>
            <p:ph idx="1"/>
          </p:nvPr>
        </p:nvSpPr>
        <p:spPr/>
        <p:txBody>
          <a:bodyPr/>
          <a:lstStyle/>
          <a:p>
            <a:pPr eaLnBrk="1" hangingPunct="1"/>
            <a:r>
              <a:rPr lang="en-US" sz="2800"/>
              <a:t>Does the </a:t>
            </a:r>
            <a:r>
              <a:rPr lang="en-US" sz="2800" b="1" i="1"/>
              <a:t>order</a:t>
            </a:r>
            <a:r>
              <a:rPr lang="en-US" sz="2800"/>
              <a:t> matter?</a:t>
            </a:r>
          </a:p>
        </p:txBody>
      </p:sp>
      <p:sp>
        <p:nvSpPr>
          <p:cNvPr id="308228" name="Text Box 4"/>
          <p:cNvSpPr txBox="1">
            <a:spLocks noChangeArrowheads="1"/>
          </p:cNvSpPr>
          <p:nvPr/>
        </p:nvSpPr>
        <p:spPr bwMode="auto">
          <a:xfrm>
            <a:off x="2133600" y="2743200"/>
            <a:ext cx="7924800" cy="369332"/>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int a; int b; } foo1;</a:t>
            </a:r>
          </a:p>
        </p:txBody>
      </p:sp>
      <p:sp>
        <p:nvSpPr>
          <p:cNvPr id="308229" name="Text Box 5"/>
          <p:cNvSpPr txBox="1">
            <a:spLocks noChangeArrowheads="1"/>
          </p:cNvSpPr>
          <p:nvPr/>
        </p:nvSpPr>
        <p:spPr bwMode="auto">
          <a:xfrm>
            <a:off x="2133600" y="3429001"/>
            <a:ext cx="7924800" cy="1200329"/>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a:t>
            </a:r>
          </a:p>
          <a:p>
            <a:pPr marL="58738">
              <a:defRPr/>
            </a:pPr>
            <a:r>
              <a:rPr lang="en-US" b="1" dirty="0">
                <a:latin typeface="Courier New" pitchFamily="49" charset="0"/>
                <a:sym typeface="Symbol" pitchFamily="18" charset="2"/>
              </a:rPr>
              <a:t>	int b; </a:t>
            </a:r>
          </a:p>
          <a:p>
            <a:pPr marL="58738">
              <a:defRPr/>
            </a:pPr>
            <a:r>
              <a:rPr lang="en-US" b="1" dirty="0">
                <a:latin typeface="Courier New" pitchFamily="49" charset="0"/>
                <a:sym typeface="Symbol" pitchFamily="18" charset="2"/>
              </a:rPr>
              <a:t>	int a; </a:t>
            </a:r>
          </a:p>
          <a:p>
            <a:pPr marL="58738">
              <a:defRPr/>
            </a:pPr>
            <a:r>
              <a:rPr lang="en-US" b="1" dirty="0">
                <a:latin typeface="Courier New" pitchFamily="49" charset="0"/>
                <a:sym typeface="Symbol" pitchFamily="18" charset="2"/>
              </a:rPr>
              <a:t>} foo2;</a:t>
            </a:r>
          </a:p>
        </p:txBody>
      </p:sp>
      <p:sp>
        <p:nvSpPr>
          <p:cNvPr id="2" name="Slide Number Placeholder 1"/>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3123345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 calcmode="lin" valueType="num">
                                      <p:cBhvr additive="base">
                                        <p:cTn id="7" dur="500" fill="hold"/>
                                        <p:tgtEl>
                                          <p:spTgt spid="308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08228"/>
                                        </p:tgtEl>
                                        <p:attrNameLst>
                                          <p:attrName>style.visibility</p:attrName>
                                        </p:attrNameLst>
                                      </p:cBhvr>
                                      <p:to>
                                        <p:strVal val="visible"/>
                                      </p:to>
                                    </p:set>
                                    <p:animEffect transition="in" filter="fade">
                                      <p:cBhvr>
                                        <p:cTn id="13" dur="1000"/>
                                        <p:tgtEl>
                                          <p:spTgt spid="308228"/>
                                        </p:tgtEl>
                                      </p:cBhvr>
                                    </p:animEffect>
                                    <p:anim calcmode="lin" valueType="num">
                                      <p:cBhvr>
                                        <p:cTn id="14" dur="1000" fill="hold"/>
                                        <p:tgtEl>
                                          <p:spTgt spid="308228"/>
                                        </p:tgtEl>
                                        <p:attrNameLst>
                                          <p:attrName>ppt_x</p:attrName>
                                        </p:attrNameLst>
                                      </p:cBhvr>
                                      <p:tavLst>
                                        <p:tav tm="0">
                                          <p:val>
                                            <p:strVal val="#ppt_x"/>
                                          </p:val>
                                        </p:tav>
                                        <p:tav tm="100000">
                                          <p:val>
                                            <p:strVal val="#ppt_x"/>
                                          </p:val>
                                        </p:tav>
                                      </p:tavLst>
                                    </p:anim>
                                    <p:anim calcmode="lin" valueType="num">
                                      <p:cBhvr>
                                        <p:cTn id="15" dur="1000" fill="hold"/>
                                        <p:tgtEl>
                                          <p:spTgt spid="308228"/>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08229"/>
                                        </p:tgtEl>
                                        <p:attrNameLst>
                                          <p:attrName>style.visibility</p:attrName>
                                        </p:attrNameLst>
                                      </p:cBhvr>
                                      <p:to>
                                        <p:strVal val="visible"/>
                                      </p:to>
                                    </p:set>
                                    <p:animEffect transition="in" filter="fade">
                                      <p:cBhvr>
                                        <p:cTn id="20" dur="1000"/>
                                        <p:tgtEl>
                                          <p:spTgt spid="308229"/>
                                        </p:tgtEl>
                                      </p:cBhvr>
                                    </p:animEffect>
                                    <p:anim calcmode="lin" valueType="num">
                                      <p:cBhvr>
                                        <p:cTn id="21" dur="1000" fill="hold"/>
                                        <p:tgtEl>
                                          <p:spTgt spid="308229"/>
                                        </p:tgtEl>
                                        <p:attrNameLst>
                                          <p:attrName>ppt_x</p:attrName>
                                        </p:attrNameLst>
                                      </p:cBhvr>
                                      <p:tavLst>
                                        <p:tav tm="0">
                                          <p:val>
                                            <p:strVal val="#ppt_x"/>
                                          </p:val>
                                        </p:tav>
                                        <p:tav tm="100000">
                                          <p:val>
                                            <p:strVal val="#ppt_x"/>
                                          </p:val>
                                        </p:tav>
                                      </p:tavLst>
                                    </p:anim>
                                    <p:anim calcmode="lin" valueType="num">
                                      <p:cBhvr>
                                        <p:cTn id="22" dur="1000" fill="hold"/>
                                        <p:tgtEl>
                                          <p:spTgt spid="308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P spid="308228" grpId="0" animBg="1"/>
      <p:bldP spid="3082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Records and “Type Equivalence”</a:t>
            </a:r>
          </a:p>
        </p:txBody>
      </p:sp>
      <p:sp>
        <p:nvSpPr>
          <p:cNvPr id="310275" name="Rectangle 3"/>
          <p:cNvSpPr>
            <a:spLocks noGrp="1" noChangeArrowheads="1"/>
          </p:cNvSpPr>
          <p:nvPr>
            <p:ph idx="1"/>
          </p:nvPr>
        </p:nvSpPr>
        <p:spPr/>
        <p:txBody>
          <a:bodyPr/>
          <a:lstStyle/>
          <a:p>
            <a:pPr eaLnBrk="1" hangingPunct="1"/>
            <a:r>
              <a:rPr lang="en-US" sz="2800"/>
              <a:t>Do the </a:t>
            </a:r>
            <a:r>
              <a:rPr lang="en-US" sz="2800" b="1" i="1"/>
              <a:t>names</a:t>
            </a:r>
            <a:r>
              <a:rPr lang="en-US" sz="2800"/>
              <a:t> matter?</a:t>
            </a:r>
          </a:p>
        </p:txBody>
      </p:sp>
      <p:sp>
        <p:nvSpPr>
          <p:cNvPr id="310276" name="Text Box 4"/>
          <p:cNvSpPr txBox="1">
            <a:spLocks noChangeArrowheads="1"/>
          </p:cNvSpPr>
          <p:nvPr/>
        </p:nvSpPr>
        <p:spPr bwMode="auto">
          <a:xfrm>
            <a:off x="2133600" y="2743200"/>
            <a:ext cx="7924800" cy="369332"/>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int a; int b; } foo1;</a:t>
            </a:r>
          </a:p>
        </p:txBody>
      </p:sp>
      <p:sp>
        <p:nvSpPr>
          <p:cNvPr id="310277" name="Text Box 5"/>
          <p:cNvSpPr txBox="1">
            <a:spLocks noChangeArrowheads="1"/>
          </p:cNvSpPr>
          <p:nvPr/>
        </p:nvSpPr>
        <p:spPr bwMode="auto">
          <a:xfrm>
            <a:off x="2133600" y="3429001"/>
            <a:ext cx="7924800" cy="1200329"/>
          </a:xfrm>
          <a:prstGeom prst="rect">
            <a:avLst/>
          </a:prstGeom>
          <a:solidFill>
            <a:srgbClr val="FFCC99"/>
          </a:solidFill>
          <a:ln w="12700">
            <a:solidFill>
              <a:schemeClr val="tx1"/>
            </a:solidFill>
            <a:miter lim="800000"/>
            <a:headEnd/>
            <a:tailEnd/>
          </a:ln>
          <a:effectLst>
            <a:outerShdw dist="107763" dir="2700000" algn="ctr" rotWithShape="0">
              <a:schemeClr val="bg2"/>
            </a:outerShdw>
          </a:effectLst>
        </p:spPr>
        <p:txBody>
          <a:bodyPr>
            <a:spAutoFit/>
          </a:bodyPr>
          <a:lstStyle/>
          <a:p>
            <a:pPr marL="58738">
              <a:defRPr/>
            </a:pPr>
            <a:r>
              <a:rPr lang="en-US" b="1" dirty="0" err="1">
                <a:latin typeface="Courier New" pitchFamily="49" charset="0"/>
                <a:sym typeface="Symbol" pitchFamily="18" charset="2"/>
              </a:rPr>
              <a:t>typedef</a:t>
            </a:r>
            <a:r>
              <a:rPr lang="en-US" b="1" dirty="0">
                <a:latin typeface="Courier New" pitchFamily="49" charset="0"/>
                <a:sym typeface="Symbol" pitchFamily="18" charset="2"/>
              </a:rPr>
              <a:t> struct { </a:t>
            </a:r>
          </a:p>
          <a:p>
            <a:pPr marL="58738">
              <a:defRPr/>
            </a:pPr>
            <a:r>
              <a:rPr lang="en-US" b="1" dirty="0">
                <a:latin typeface="Courier New" pitchFamily="49" charset="0"/>
                <a:sym typeface="Symbol" pitchFamily="18" charset="2"/>
              </a:rPr>
              <a:t>	int x; </a:t>
            </a:r>
          </a:p>
          <a:p>
            <a:pPr marL="58738">
              <a:defRPr/>
            </a:pPr>
            <a:r>
              <a:rPr lang="en-US" b="1" dirty="0">
                <a:latin typeface="Courier New" pitchFamily="49" charset="0"/>
                <a:sym typeface="Symbol" pitchFamily="18" charset="2"/>
              </a:rPr>
              <a:t>	int y; </a:t>
            </a:r>
          </a:p>
          <a:p>
            <a:pPr marL="58738">
              <a:defRPr/>
            </a:pPr>
            <a:r>
              <a:rPr lang="en-US" b="1" dirty="0">
                <a:latin typeface="Courier New" pitchFamily="49" charset="0"/>
                <a:sym typeface="Symbol" pitchFamily="18" charset="2"/>
              </a:rPr>
              <a:t>} foo2;</a:t>
            </a:r>
          </a:p>
        </p:txBody>
      </p:sp>
      <p:sp>
        <p:nvSpPr>
          <p:cNvPr id="2" name="Slide Number Placeholder 1"/>
          <p:cNvSpPr>
            <a:spLocks noGrp="1"/>
          </p:cNvSpPr>
          <p:nvPr>
            <p:ph type="sldNum" sz="quarter" idx="12"/>
          </p:nvPr>
        </p:nvSpPr>
        <p:spPr/>
        <p:txBody>
          <a:bodyPr/>
          <a:lstStyle/>
          <a:p>
            <a:fld id="{4FAB73BC-B049-4115-A692-8D63A059BFB8}" type="slidenum">
              <a:rPr lang="en-US" smtClean="0"/>
              <a:t>65</a:t>
            </a:fld>
            <a:endParaRPr lang="en-US" dirty="0"/>
          </a:p>
        </p:txBody>
      </p:sp>
    </p:spTree>
    <p:extLst>
      <p:ext uri="{BB962C8B-B14F-4D97-AF65-F5344CB8AC3E}">
        <p14:creationId xmlns:p14="http://schemas.microsoft.com/office/powerpoint/2010/main" val="4194659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 calcmode="lin" valueType="num">
                                      <p:cBhvr additive="base">
                                        <p:cTn id="7" dur="500" fill="hold"/>
                                        <p:tgtEl>
                                          <p:spTgt spid="310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0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10276"/>
                                        </p:tgtEl>
                                        <p:attrNameLst>
                                          <p:attrName>style.visibility</p:attrName>
                                        </p:attrNameLst>
                                      </p:cBhvr>
                                      <p:to>
                                        <p:strVal val="visible"/>
                                      </p:to>
                                    </p:set>
                                    <p:animEffect transition="in" filter="fade">
                                      <p:cBhvr>
                                        <p:cTn id="13" dur="1000"/>
                                        <p:tgtEl>
                                          <p:spTgt spid="310276"/>
                                        </p:tgtEl>
                                      </p:cBhvr>
                                    </p:animEffect>
                                    <p:anim calcmode="lin" valueType="num">
                                      <p:cBhvr>
                                        <p:cTn id="14" dur="1000" fill="hold"/>
                                        <p:tgtEl>
                                          <p:spTgt spid="310276"/>
                                        </p:tgtEl>
                                        <p:attrNameLst>
                                          <p:attrName>ppt_x</p:attrName>
                                        </p:attrNameLst>
                                      </p:cBhvr>
                                      <p:tavLst>
                                        <p:tav tm="0">
                                          <p:val>
                                            <p:strVal val="#ppt_x"/>
                                          </p:val>
                                        </p:tav>
                                        <p:tav tm="100000">
                                          <p:val>
                                            <p:strVal val="#ppt_x"/>
                                          </p:val>
                                        </p:tav>
                                      </p:tavLst>
                                    </p:anim>
                                    <p:anim calcmode="lin" valueType="num">
                                      <p:cBhvr>
                                        <p:cTn id="15" dur="1000" fill="hold"/>
                                        <p:tgtEl>
                                          <p:spTgt spid="310276"/>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10277"/>
                                        </p:tgtEl>
                                        <p:attrNameLst>
                                          <p:attrName>style.visibility</p:attrName>
                                        </p:attrNameLst>
                                      </p:cBhvr>
                                      <p:to>
                                        <p:strVal val="visible"/>
                                      </p:to>
                                    </p:set>
                                    <p:animEffect transition="in" filter="fade">
                                      <p:cBhvr>
                                        <p:cTn id="20" dur="1000"/>
                                        <p:tgtEl>
                                          <p:spTgt spid="310277"/>
                                        </p:tgtEl>
                                      </p:cBhvr>
                                    </p:animEffect>
                                    <p:anim calcmode="lin" valueType="num">
                                      <p:cBhvr>
                                        <p:cTn id="21" dur="1000" fill="hold"/>
                                        <p:tgtEl>
                                          <p:spTgt spid="310277"/>
                                        </p:tgtEl>
                                        <p:attrNameLst>
                                          <p:attrName>ppt_x</p:attrName>
                                        </p:attrNameLst>
                                      </p:cBhvr>
                                      <p:tavLst>
                                        <p:tav tm="0">
                                          <p:val>
                                            <p:strVal val="#ppt_x"/>
                                          </p:val>
                                        </p:tav>
                                        <p:tav tm="100000">
                                          <p:val>
                                            <p:strVal val="#ppt_x"/>
                                          </p:val>
                                        </p:tav>
                                      </p:tavLst>
                                    </p:anim>
                                    <p:anim calcmode="lin" valueType="num">
                                      <p:cBhvr>
                                        <p:cTn id="22" dur="1000" fill="hold"/>
                                        <p:tgtEl>
                                          <p:spTgt spid="3102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p:bldP spid="310276" grpId="0" animBg="1"/>
      <p:bldP spid="31027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 </a:t>
            </a:r>
          </a:p>
        </p:txBody>
      </p:sp>
      <p:sp>
        <p:nvSpPr>
          <p:cNvPr id="68611" name="Rectangle 3"/>
          <p:cNvSpPr>
            <a:spLocks noGrp="1" noChangeArrowheads="1"/>
          </p:cNvSpPr>
          <p:nvPr>
            <p:ph idx="1"/>
          </p:nvPr>
        </p:nvSpPr>
        <p:spPr>
          <a:xfrm>
            <a:off x="1147281" y="1627632"/>
            <a:ext cx="2971800" cy="4495800"/>
          </a:xfrm>
          <a:solidFill>
            <a:schemeClr val="bg1"/>
          </a:solidFill>
          <a:ln w="12700">
            <a:solidFill>
              <a:schemeClr val="tx1"/>
            </a:solidFill>
            <a:miter lim="800000"/>
            <a:headEnd/>
            <a:tailEnd/>
          </a:ln>
        </p:spPr>
        <p:txBody>
          <a:bodyPr/>
          <a:lstStyle/>
          <a:p>
            <a:pPr>
              <a:lnSpc>
                <a:spcPts val="2800"/>
              </a:lnSpc>
              <a:spcBef>
                <a:spcPct val="0"/>
              </a:spcBef>
              <a:buNone/>
            </a:pPr>
            <a:r>
              <a:rPr lang="en-US" sz="1600" b="1" dirty="0">
                <a:latin typeface="Courier New" panose="02070309020205020404" pitchFamily="49" charset="0"/>
              </a:rPr>
              <a:t>struct complex {</a:t>
            </a:r>
          </a:p>
          <a:p>
            <a:pPr>
              <a:lnSpc>
                <a:spcPts val="2800"/>
              </a:lnSpc>
              <a:spcBef>
                <a:spcPct val="0"/>
              </a:spcBef>
              <a:buNone/>
            </a:pPr>
            <a:r>
              <a:rPr lang="en-US" sz="1600" b="1" dirty="0">
                <a:latin typeface="Courier New" panose="02070309020205020404" pitchFamily="49" charset="0"/>
              </a:rPr>
              <a:t>     float re, </a:t>
            </a:r>
            <a:r>
              <a:rPr lang="en-US" sz="1600" b="1" dirty="0" err="1">
                <a:latin typeface="Courier New" panose="02070309020205020404" pitchFamily="49" charset="0"/>
              </a:rPr>
              <a:t>im</a:t>
            </a:r>
            <a:r>
              <a:rPr lang="en-US" sz="1600" b="1" dirty="0">
                <a:latin typeface="Courier New" panose="02070309020205020404" pitchFamily="49" charset="0"/>
              </a:rPr>
              <a:t>;</a:t>
            </a:r>
          </a:p>
          <a:p>
            <a:pPr>
              <a:lnSpc>
                <a:spcPts val="2800"/>
              </a:lnSpc>
              <a:spcBef>
                <a:spcPct val="0"/>
              </a:spcBef>
              <a:buNone/>
            </a:pPr>
            <a:r>
              <a:rPr lang="en-US" sz="1600" b="1" dirty="0">
                <a:latin typeface="Courier New" panose="02070309020205020404" pitchFamily="49" charset="0"/>
              </a:rPr>
              <a:t>};</a:t>
            </a:r>
          </a:p>
          <a:p>
            <a:pPr>
              <a:lnSpc>
                <a:spcPts val="2800"/>
              </a:lnSpc>
              <a:spcBef>
                <a:spcPct val="0"/>
              </a:spcBef>
              <a:buNone/>
            </a:pPr>
            <a:r>
              <a:rPr lang="en-US" sz="1600" b="1" dirty="0">
                <a:latin typeface="Courier New" panose="02070309020205020404" pitchFamily="49" charset="0"/>
              </a:rPr>
              <a:t>struct polar {</a:t>
            </a:r>
          </a:p>
          <a:p>
            <a:pPr>
              <a:lnSpc>
                <a:spcPts val="2800"/>
              </a:lnSpc>
              <a:spcBef>
                <a:spcPct val="0"/>
              </a:spcBef>
              <a:buNone/>
            </a:pPr>
            <a:r>
              <a:rPr lang="en-US" sz="1600" b="1" dirty="0">
                <a:latin typeface="Courier New" panose="02070309020205020404" pitchFamily="49" charset="0"/>
              </a:rPr>
              <a:t>     float x, y;</a:t>
            </a:r>
          </a:p>
          <a:p>
            <a:pPr>
              <a:lnSpc>
                <a:spcPts val="2800"/>
              </a:lnSpc>
              <a:spcBef>
                <a:spcPct val="0"/>
              </a:spcBef>
              <a:buNone/>
            </a:pPr>
            <a:r>
              <a:rPr lang="en-US" sz="1600" b="1" dirty="0">
                <a:latin typeface="Courier New" panose="02070309020205020404" pitchFamily="49" charset="0"/>
              </a:rPr>
              <a:t>};</a:t>
            </a:r>
          </a:p>
          <a:p>
            <a:pPr>
              <a:lnSpc>
                <a:spcPts val="2800"/>
              </a:lnSpc>
              <a:spcBef>
                <a:spcPct val="0"/>
              </a:spcBef>
              <a:buNone/>
            </a:pPr>
            <a:r>
              <a:rPr lang="en-US" sz="1600" b="1" dirty="0">
                <a:latin typeface="Courier New" panose="02070309020205020404" pitchFamily="49" charset="0"/>
              </a:rPr>
              <a:t>struct {</a:t>
            </a:r>
          </a:p>
          <a:p>
            <a:pPr>
              <a:lnSpc>
                <a:spcPts val="2800"/>
              </a:lnSpc>
              <a:spcBef>
                <a:spcPct val="0"/>
              </a:spcBef>
              <a:buNone/>
            </a:pPr>
            <a:r>
              <a:rPr lang="en-US" sz="1600" b="1" dirty="0">
                <a:latin typeface="Courier New" panose="02070309020205020404" pitchFamily="49" charset="0"/>
              </a:rPr>
              <a:t>     float re, </a:t>
            </a:r>
            <a:r>
              <a:rPr lang="en-US" sz="1600" b="1" dirty="0" err="1">
                <a:latin typeface="Courier New" panose="02070309020205020404" pitchFamily="49" charset="0"/>
              </a:rPr>
              <a:t>im</a:t>
            </a:r>
            <a:r>
              <a:rPr lang="en-US" sz="1600" b="1" dirty="0">
                <a:latin typeface="Courier New" panose="02070309020205020404" pitchFamily="49" charset="0"/>
              </a:rPr>
              <a:t>;</a:t>
            </a:r>
          </a:p>
          <a:p>
            <a:pPr>
              <a:lnSpc>
                <a:spcPts val="2800"/>
              </a:lnSpc>
              <a:spcBef>
                <a:spcPct val="0"/>
              </a:spcBef>
              <a:buNone/>
            </a:pPr>
            <a:r>
              <a:rPr lang="en-US" sz="1600" b="1" dirty="0">
                <a:latin typeface="Courier New" panose="02070309020205020404" pitchFamily="49" charset="0"/>
              </a:rPr>
              <a:t>} a, b;</a:t>
            </a:r>
          </a:p>
          <a:p>
            <a:pPr>
              <a:lnSpc>
                <a:spcPts val="2800"/>
              </a:lnSpc>
              <a:spcBef>
                <a:spcPct val="0"/>
              </a:spcBef>
              <a:buNone/>
            </a:pPr>
            <a:r>
              <a:rPr lang="en-US" sz="1600" b="1" dirty="0">
                <a:latin typeface="Courier New" panose="02070309020205020404" pitchFamily="49" charset="0"/>
              </a:rPr>
              <a:t>struct complex c, d;  </a:t>
            </a:r>
          </a:p>
          <a:p>
            <a:pPr>
              <a:lnSpc>
                <a:spcPts val="2800"/>
              </a:lnSpc>
              <a:spcBef>
                <a:spcPct val="0"/>
              </a:spcBef>
              <a:buNone/>
            </a:pPr>
            <a:r>
              <a:rPr lang="en-US" sz="1600" b="1" dirty="0">
                <a:latin typeface="Courier New" panose="02070309020205020404" pitchFamily="49" charset="0"/>
              </a:rPr>
              <a:t>struct polar e;</a:t>
            </a:r>
          </a:p>
          <a:p>
            <a:pPr>
              <a:lnSpc>
                <a:spcPts val="2800"/>
              </a:lnSpc>
              <a:spcBef>
                <a:spcPct val="0"/>
              </a:spcBef>
              <a:buNone/>
            </a:pPr>
            <a:r>
              <a:rPr lang="en-US" sz="1600" b="1" dirty="0">
                <a:latin typeface="Courier New" panose="02070309020205020404" pitchFamily="49" charset="0"/>
              </a:rPr>
              <a:t>int f[5], g[10];</a:t>
            </a:r>
          </a:p>
        </p:txBody>
      </p:sp>
      <p:sp>
        <p:nvSpPr>
          <p:cNvPr id="68612" name="Rectangle 4"/>
          <p:cNvSpPr>
            <a:spLocks noChangeArrowheads="1"/>
          </p:cNvSpPr>
          <p:nvPr/>
        </p:nvSpPr>
        <p:spPr bwMode="auto">
          <a:xfrm>
            <a:off x="2438400"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sz="3600">
                <a:solidFill>
                  <a:schemeClr val="tx2"/>
                </a:solidFill>
              </a:rPr>
              <a:t>Which variables are equivalent type?</a:t>
            </a:r>
          </a:p>
        </p:txBody>
      </p:sp>
      <p:sp>
        <p:nvSpPr>
          <p:cNvPr id="2" name="Slide Number Placeholder 1"/>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2149885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union type represents the union of several other types.  For example, you might want to say that a 'number' is the union of '</a:t>
            </a:r>
            <a:r>
              <a:rPr lang="en-US" dirty="0" err="1" smtClean="0"/>
              <a:t>int</a:t>
            </a:r>
            <a:r>
              <a:rPr lang="en-US" dirty="0" smtClean="0"/>
              <a:t>', 'float' and 'double'.</a:t>
            </a:r>
          </a:p>
          <a:p>
            <a:r>
              <a:rPr lang="en-US" dirty="0" smtClean="0"/>
              <a:t>Unions are not often used now due to the advent of OO programming.  Unions were an early attempt to address the problem of dynamic types.</a:t>
            </a:r>
          </a:p>
          <a:p>
            <a:r>
              <a:rPr lang="en-US" dirty="0" smtClean="0"/>
              <a:t>In C, a variable of union type always has a value that is exactly 'one of the union types'.  Unions are not type-checked.</a:t>
            </a:r>
          </a:p>
          <a:p>
            <a:r>
              <a:rPr lang="en-US" dirty="0" smtClean="0"/>
              <a:t>For example:</a:t>
            </a:r>
          </a:p>
          <a:p>
            <a:pPr marL="548640" lvl="2" indent="0">
              <a:buNone/>
            </a:pPr>
            <a:r>
              <a:rPr lang="en-US" b="1" dirty="0"/>
              <a:t>union CONSTANT {</a:t>
            </a:r>
          </a:p>
          <a:p>
            <a:pPr marL="548640" lvl="2" indent="0">
              <a:buNone/>
            </a:pPr>
            <a:r>
              <a:rPr lang="en-US" b="1" dirty="0"/>
              <a:t>	double </a:t>
            </a:r>
            <a:r>
              <a:rPr lang="en-US" b="1" dirty="0" err="1"/>
              <a:t>dValue</a:t>
            </a:r>
            <a:r>
              <a:rPr lang="en-US" b="1" dirty="0"/>
              <a:t>;</a:t>
            </a:r>
          </a:p>
          <a:p>
            <a:pPr marL="548640" lvl="2" indent="0">
              <a:buNone/>
            </a:pPr>
            <a:r>
              <a:rPr lang="en-US" b="1" dirty="0"/>
              <a:t>	</a:t>
            </a:r>
            <a:r>
              <a:rPr lang="en-US" b="1" dirty="0" err="1"/>
              <a:t>int</a:t>
            </a:r>
            <a:r>
              <a:rPr lang="en-US" b="1" dirty="0"/>
              <a:t> </a:t>
            </a:r>
            <a:r>
              <a:rPr lang="en-US" b="1" dirty="0" err="1"/>
              <a:t>iValue</a:t>
            </a:r>
            <a:r>
              <a:rPr lang="en-US" b="1" dirty="0"/>
              <a:t>;</a:t>
            </a:r>
          </a:p>
          <a:p>
            <a:pPr marL="548640" lvl="2" indent="0">
              <a:buNone/>
            </a:pPr>
            <a:r>
              <a:rPr lang="en-US" b="1" dirty="0"/>
              <a:t>	char </a:t>
            </a:r>
            <a:r>
              <a:rPr lang="en-US" b="1" dirty="0" err="1"/>
              <a:t>cValue</a:t>
            </a:r>
            <a:r>
              <a:rPr lang="en-US" b="1" dirty="0"/>
              <a:t>;</a:t>
            </a:r>
          </a:p>
          <a:p>
            <a:pPr marL="548640" lvl="2" indent="0">
              <a:buNone/>
            </a:pPr>
            <a:r>
              <a:rPr lang="en-US" b="1" dirty="0" smtClean="0"/>
              <a:t>}</a:t>
            </a:r>
            <a:endParaRPr lang="en-US" b="1" dirty="0"/>
          </a:p>
          <a:p>
            <a:pPr marL="548640" lvl="2" indent="0">
              <a:buNone/>
            </a:pPr>
            <a:r>
              <a:rPr lang="en-US" b="1" dirty="0"/>
              <a:t>union CONSTANT foo;</a:t>
            </a:r>
          </a:p>
          <a:p>
            <a:pPr marL="548640" lvl="2" indent="0">
              <a:buNone/>
            </a:pPr>
            <a:r>
              <a:rPr lang="en-US" b="1" dirty="0" err="1"/>
              <a:t>foo.dValue</a:t>
            </a:r>
            <a:r>
              <a:rPr lang="en-US" b="1" dirty="0"/>
              <a:t> = 3.1415926;</a:t>
            </a:r>
          </a:p>
          <a:p>
            <a:pPr marL="548640" lvl="2" indent="0">
              <a:buNone/>
            </a:pPr>
            <a:r>
              <a:rPr lang="en-US" b="1" dirty="0" err="1"/>
              <a:t>foo.iValue</a:t>
            </a:r>
            <a:r>
              <a:rPr lang="en-US" b="1" dirty="0"/>
              <a:t> = 3;</a:t>
            </a:r>
          </a:p>
          <a:p>
            <a:pPr marL="548640" lvl="2" indent="0">
              <a:buNone/>
            </a:pPr>
            <a:r>
              <a:rPr lang="en-US" b="1" dirty="0" err="1"/>
              <a:t>foo.cValue</a:t>
            </a:r>
            <a:r>
              <a:rPr lang="en-US" b="1" dirty="0"/>
              <a:t> = ‘3</a:t>
            </a:r>
            <a:r>
              <a:rPr lang="en-US" b="1" dirty="0" smtClean="0"/>
              <a:t>’;</a:t>
            </a:r>
            <a:endParaRPr lang="en-US" b="1" dirty="0"/>
          </a:p>
          <a:p>
            <a:pPr marL="548640" lvl="2" indent="0">
              <a:buNone/>
            </a:pPr>
            <a:r>
              <a:rPr lang="en-US" b="1" dirty="0"/>
              <a:t>double z = </a:t>
            </a:r>
            <a:r>
              <a:rPr lang="en-US" b="1" dirty="0" err="1"/>
              <a:t>foo.dValue</a:t>
            </a:r>
            <a:r>
              <a:rPr lang="en-US" b="1" dirty="0"/>
              <a:t>;</a:t>
            </a:r>
          </a:p>
          <a:p>
            <a:pPr lvl="1"/>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431" y="296899"/>
            <a:ext cx="2106028" cy="1737474"/>
          </a:xfrm>
          <a:prstGeom prst="rect">
            <a:avLst/>
          </a:prstGeom>
          <a:ln>
            <a:noFill/>
          </a:ln>
          <a:effectLst>
            <a:outerShdw blurRad="63500" dist="762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67</a:t>
            </a:fld>
            <a:endParaRPr lang="en-US" dirty="0"/>
          </a:p>
        </p:txBody>
      </p:sp>
    </p:spTree>
    <p:extLst>
      <p:ext uri="{BB962C8B-B14F-4D97-AF65-F5344CB8AC3E}">
        <p14:creationId xmlns:p14="http://schemas.microsoft.com/office/powerpoint/2010/main" val="533888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Functions as Type</a:t>
            </a:r>
          </a:p>
        </p:txBody>
      </p:sp>
      <p:sp>
        <p:nvSpPr>
          <p:cNvPr id="385027" name="Rectangle 3"/>
          <p:cNvSpPr>
            <a:spLocks noGrp="1" noChangeArrowheads="1"/>
          </p:cNvSpPr>
          <p:nvPr>
            <p:ph idx="1"/>
          </p:nvPr>
        </p:nvSpPr>
        <p:spPr/>
        <p:txBody>
          <a:bodyPr/>
          <a:lstStyle/>
          <a:p>
            <a:pPr eaLnBrk="1" hangingPunct="1"/>
            <a:r>
              <a:rPr lang="en-US" sz="2400" dirty="0"/>
              <a:t>Functions in most languages are </a:t>
            </a:r>
            <a:r>
              <a:rPr lang="en-US" sz="2400" dirty="0" smtClean="0"/>
              <a:t>not first-class citizens.</a:t>
            </a:r>
            <a:endParaRPr lang="en-US" sz="2400" dirty="0"/>
          </a:p>
          <a:p>
            <a:pPr eaLnBrk="1" hangingPunct="1"/>
            <a:r>
              <a:rPr lang="en-US" sz="2400" dirty="0"/>
              <a:t>To be a “first-class citizen” a function “value” must be treated in ways similar to all other “values”.</a:t>
            </a:r>
          </a:p>
          <a:p>
            <a:pPr lvl="1" eaLnBrk="1" hangingPunct="1"/>
            <a:r>
              <a:rPr lang="en-US" sz="2000" dirty="0" smtClean="0"/>
              <a:t>Create functions dynamically</a:t>
            </a:r>
            <a:endParaRPr lang="en-US" sz="2000" dirty="0"/>
          </a:p>
          <a:p>
            <a:pPr lvl="1" eaLnBrk="1" hangingPunct="1"/>
            <a:r>
              <a:rPr lang="en-US" sz="2000" dirty="0"/>
              <a:t>Pass functions as arguments</a:t>
            </a:r>
          </a:p>
          <a:p>
            <a:pPr lvl="1" eaLnBrk="1" hangingPunct="1"/>
            <a:r>
              <a:rPr lang="en-US" sz="2000" dirty="0"/>
              <a:t>Return functions as </a:t>
            </a:r>
            <a:r>
              <a:rPr lang="en-US" sz="2000" dirty="0" smtClean="0"/>
              <a:t>results</a:t>
            </a:r>
            <a:endParaRPr lang="en-US" sz="20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099048" y="3143892"/>
            <a:ext cx="4691518" cy="3130122"/>
          </a:xfrm>
          <a:prstGeom prst="rect">
            <a:avLst/>
          </a:prstGeom>
          <a:ln>
            <a:solidFill>
              <a:schemeClr val="tx1"/>
            </a:solidFill>
          </a:ln>
          <a:effectLst>
            <a:outerShdw blurRad="50800" dist="38100" dir="2700000" algn="tl" rotWithShape="0">
              <a:prstClr val="black">
                <a:alpha val="40000"/>
              </a:prstClr>
            </a:outerShdw>
          </a:effectLst>
        </p:spPr>
      </p:pic>
      <p:sp>
        <p:nvSpPr>
          <p:cNvPr id="3" name="Slide Number Placeholder 2"/>
          <p:cNvSpPr>
            <a:spLocks noGrp="1"/>
          </p:cNvSpPr>
          <p:nvPr>
            <p:ph type="sldNum" sz="quarter" idx="12"/>
          </p:nvPr>
        </p:nvSpPr>
        <p:spPr/>
        <p:txBody>
          <a:bodyPr/>
          <a:lstStyle/>
          <a:p>
            <a:fld id="{4FAB73BC-B049-4115-A692-8D63A059BFB8}" type="slidenum">
              <a:rPr lang="en-US" smtClean="0"/>
              <a:t>68</a:t>
            </a:fld>
            <a:endParaRPr lang="en-US" dirty="0"/>
          </a:p>
        </p:txBody>
      </p:sp>
    </p:spTree>
    <p:extLst>
      <p:ext uri="{BB962C8B-B14F-4D97-AF65-F5344CB8AC3E}">
        <p14:creationId xmlns:p14="http://schemas.microsoft.com/office/powerpoint/2010/main" val="4061633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5027">
                                            <p:txEl>
                                              <p:pRg st="1" end="1"/>
                                            </p:txEl>
                                          </p:spTgt>
                                        </p:tgtEl>
                                        <p:attrNameLst>
                                          <p:attrName>style.visibility</p:attrName>
                                        </p:attrNameLst>
                                      </p:cBhvr>
                                      <p:to>
                                        <p:strVal val="visible"/>
                                      </p:to>
                                    </p:set>
                                    <p:anim calcmode="lin" valueType="num">
                                      <p:cBhvr additive="base">
                                        <p:cTn id="13" dur="500" fill="hold"/>
                                        <p:tgtEl>
                                          <p:spTgt spid="3850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502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85027">
                                            <p:txEl>
                                              <p:pRg st="2" end="2"/>
                                            </p:txEl>
                                          </p:spTgt>
                                        </p:tgtEl>
                                        <p:attrNameLst>
                                          <p:attrName>style.visibility</p:attrName>
                                        </p:attrNameLst>
                                      </p:cBhvr>
                                      <p:to>
                                        <p:strVal val="visible"/>
                                      </p:to>
                                    </p:set>
                                    <p:anim calcmode="lin" valueType="num">
                                      <p:cBhvr additive="base">
                                        <p:cTn id="17" dur="500" fill="hold"/>
                                        <p:tgtEl>
                                          <p:spTgt spid="3850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850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5027">
                                            <p:txEl>
                                              <p:pRg st="3" end="3"/>
                                            </p:txEl>
                                          </p:spTgt>
                                        </p:tgtEl>
                                        <p:attrNameLst>
                                          <p:attrName>style.visibility</p:attrName>
                                        </p:attrNameLst>
                                      </p:cBhvr>
                                      <p:to>
                                        <p:strVal val="visible"/>
                                      </p:to>
                                    </p:set>
                                    <p:anim calcmode="lin" valueType="num">
                                      <p:cBhvr additive="base">
                                        <p:cTn id="21" dur="500" fill="hold"/>
                                        <p:tgtEl>
                                          <p:spTgt spid="38502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8502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85027">
                                            <p:txEl>
                                              <p:pRg st="4" end="4"/>
                                            </p:txEl>
                                          </p:spTgt>
                                        </p:tgtEl>
                                        <p:attrNameLst>
                                          <p:attrName>style.visibility</p:attrName>
                                        </p:attrNameLst>
                                      </p:cBhvr>
                                      <p:to>
                                        <p:strVal val="visible"/>
                                      </p:to>
                                    </p:set>
                                    <p:anim calcmode="lin" valueType="num">
                                      <p:cBhvr additive="base">
                                        <p:cTn id="25" dur="500" fill="hold"/>
                                        <p:tgtEl>
                                          <p:spTgt spid="3850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50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Javascript</a:t>
            </a:r>
            <a:endParaRPr lang="en-US" dirty="0"/>
          </a:p>
        </p:txBody>
      </p:sp>
      <p:sp>
        <p:nvSpPr>
          <p:cNvPr id="3" name="Content Placeholder 2"/>
          <p:cNvSpPr>
            <a:spLocks noGrp="1"/>
          </p:cNvSpPr>
          <p:nvPr>
            <p:ph idx="1"/>
          </p:nvPr>
        </p:nvSpPr>
        <p:spPr/>
        <p:txBody>
          <a:bodyPr/>
          <a:lstStyle/>
          <a:p>
            <a:r>
              <a:rPr lang="en-US" dirty="0" smtClean="0"/>
              <a:t>The following function accepts an array of elements (</a:t>
            </a:r>
            <a:r>
              <a:rPr lang="en-US" dirty="0" err="1" smtClean="0"/>
              <a:t>vals</a:t>
            </a:r>
            <a:r>
              <a:rPr lang="en-US" dirty="0" smtClean="0"/>
              <a:t>) and a function of one input (f).  It applies f to every value in the array.</a:t>
            </a:r>
          </a:p>
          <a:p>
            <a:pPr marL="548640" lvl="2" indent="0">
              <a:buNone/>
            </a:pPr>
            <a:r>
              <a:rPr lang="en-US" b="1" dirty="0" smtClean="0"/>
              <a:t>function </a:t>
            </a:r>
            <a:r>
              <a:rPr lang="en-US" b="1" dirty="0" err="1" smtClean="0"/>
              <a:t>forEach</a:t>
            </a:r>
            <a:r>
              <a:rPr lang="en-US" b="1" dirty="0" smtClean="0"/>
              <a:t>(</a:t>
            </a:r>
            <a:r>
              <a:rPr lang="en-US" b="1" dirty="0" err="1" smtClean="0"/>
              <a:t>vals</a:t>
            </a:r>
            <a:r>
              <a:rPr lang="en-US" b="1" dirty="0" smtClean="0"/>
              <a:t>, f) {</a:t>
            </a:r>
          </a:p>
          <a:p>
            <a:pPr marL="822960" lvl="3" indent="0">
              <a:buNone/>
            </a:pPr>
            <a:r>
              <a:rPr lang="en-US" sz="1800" b="1" dirty="0" smtClean="0"/>
              <a:t>for(</a:t>
            </a:r>
            <a:r>
              <a:rPr lang="en-US" sz="1800" b="1" dirty="0" err="1" smtClean="0"/>
              <a:t>var</a:t>
            </a:r>
            <a:r>
              <a:rPr lang="en-US" sz="1800" b="1" dirty="0" smtClean="0"/>
              <a:t> </a:t>
            </a:r>
            <a:r>
              <a:rPr lang="en-US" sz="1800" b="1" dirty="0" err="1" smtClean="0"/>
              <a:t>i</a:t>
            </a:r>
            <a:r>
              <a:rPr lang="en-US" sz="1800" b="1" dirty="0" smtClean="0"/>
              <a:t>=0 ; </a:t>
            </a:r>
            <a:r>
              <a:rPr lang="en-US" sz="1800" b="1" dirty="0" err="1" smtClean="0"/>
              <a:t>i</a:t>
            </a:r>
            <a:r>
              <a:rPr lang="en-US" sz="1800" b="1" dirty="0" smtClean="0"/>
              <a:t> &lt; </a:t>
            </a:r>
            <a:r>
              <a:rPr lang="en-US" sz="1800" b="1" dirty="0" err="1" smtClean="0"/>
              <a:t>vals.length</a:t>
            </a:r>
            <a:r>
              <a:rPr lang="en-US" sz="1800" b="1" dirty="0" smtClean="0"/>
              <a:t> ; </a:t>
            </a:r>
            <a:r>
              <a:rPr lang="en-US" sz="1800" b="1" dirty="0" err="1" smtClean="0"/>
              <a:t>i</a:t>
            </a:r>
            <a:r>
              <a:rPr lang="en-US" sz="1800" b="1" dirty="0" smtClean="0"/>
              <a:t> += 1) {</a:t>
            </a:r>
          </a:p>
          <a:p>
            <a:pPr marL="1097280" lvl="4" indent="0">
              <a:buNone/>
            </a:pPr>
            <a:r>
              <a:rPr lang="en-US" sz="1800" b="1" dirty="0" err="1" smtClean="0"/>
              <a:t>vals</a:t>
            </a:r>
            <a:r>
              <a:rPr lang="en-US" sz="1800" b="1" dirty="0" smtClean="0"/>
              <a:t>[</a:t>
            </a:r>
            <a:r>
              <a:rPr lang="en-US" sz="1800" b="1" dirty="0" err="1" smtClean="0"/>
              <a:t>i</a:t>
            </a:r>
            <a:r>
              <a:rPr lang="en-US" sz="1800" b="1" dirty="0" smtClean="0"/>
              <a:t>] = f(</a:t>
            </a:r>
            <a:r>
              <a:rPr lang="en-US" sz="1800" b="1" dirty="0" err="1" smtClean="0"/>
              <a:t>vals</a:t>
            </a:r>
            <a:r>
              <a:rPr lang="en-US" sz="1800" b="1" dirty="0" smtClean="0"/>
              <a:t>[</a:t>
            </a:r>
            <a:r>
              <a:rPr lang="en-US" sz="1800" b="1" dirty="0" err="1" smtClean="0"/>
              <a:t>i</a:t>
            </a:r>
            <a:r>
              <a:rPr lang="en-US" sz="1800" b="1" dirty="0" smtClean="0"/>
              <a:t>]);</a:t>
            </a:r>
          </a:p>
          <a:p>
            <a:pPr marL="822960" lvl="3" indent="0">
              <a:buNone/>
            </a:pPr>
            <a:r>
              <a:rPr lang="en-US" sz="1800" b="1" dirty="0" smtClean="0"/>
              <a:t>}</a:t>
            </a:r>
          </a:p>
          <a:p>
            <a:pPr marL="548640" lvl="2" indent="0">
              <a:buNone/>
            </a:pPr>
            <a:r>
              <a:rPr lang="en-US" b="1" dirty="0" smtClean="0"/>
              <a:t>}</a:t>
            </a:r>
          </a:p>
          <a:p>
            <a:r>
              <a:rPr lang="en-US" dirty="0" smtClean="0"/>
              <a:t>Use it like shown</a:t>
            </a:r>
          </a:p>
          <a:p>
            <a:pPr lvl="1"/>
            <a:r>
              <a:rPr lang="en-US" b="1" dirty="0" err="1" smtClean="0"/>
              <a:t>var</a:t>
            </a:r>
            <a:r>
              <a:rPr lang="en-US" b="1" dirty="0" smtClean="0"/>
              <a:t> </a:t>
            </a:r>
            <a:r>
              <a:rPr lang="en-US" b="1" dirty="0" err="1" smtClean="0"/>
              <a:t>nums</a:t>
            </a:r>
            <a:r>
              <a:rPr lang="en-US" b="1" dirty="0" smtClean="0"/>
              <a:t> = [1, 2, 3, 4];</a:t>
            </a:r>
          </a:p>
          <a:p>
            <a:pPr lvl="1"/>
            <a:r>
              <a:rPr lang="en-US" b="1" dirty="0" err="1" smtClean="0"/>
              <a:t>forEach</a:t>
            </a:r>
            <a:r>
              <a:rPr lang="en-US" b="1" dirty="0" smtClean="0"/>
              <a:t>(</a:t>
            </a:r>
            <a:r>
              <a:rPr lang="en-US" b="1" dirty="0" err="1" smtClean="0"/>
              <a:t>nums</a:t>
            </a:r>
            <a:r>
              <a:rPr lang="en-US" b="1" dirty="0" smtClean="0"/>
              <a:t>, </a:t>
            </a:r>
            <a:r>
              <a:rPr lang="en-US" b="1" dirty="0" err="1" smtClean="0"/>
              <a:t>Math.sqrt</a:t>
            </a:r>
            <a:r>
              <a:rPr lang="en-US" b="1" dirty="0" smtClean="0"/>
              <a:t>);</a:t>
            </a:r>
          </a:p>
          <a:p>
            <a:pPr lvl="1"/>
            <a:r>
              <a:rPr lang="en-US" b="1" dirty="0" err="1" smtClean="0"/>
              <a:t>forEach</a:t>
            </a:r>
            <a:r>
              <a:rPr lang="en-US" b="1" dirty="0" smtClean="0"/>
              <a:t>(</a:t>
            </a:r>
            <a:r>
              <a:rPr lang="en-US" b="1" dirty="0" err="1" smtClean="0"/>
              <a:t>nums</a:t>
            </a:r>
            <a:r>
              <a:rPr lang="en-US" b="1" dirty="0" smtClean="0"/>
              <a:t>, function(x) { return x &gt; 1.2; });</a:t>
            </a:r>
          </a:p>
        </p:txBody>
      </p:sp>
      <p:sp>
        <p:nvSpPr>
          <p:cNvPr id="4" name="Slide Number Placeholder 3"/>
          <p:cNvSpPr>
            <a:spLocks noGrp="1"/>
          </p:cNvSpPr>
          <p:nvPr>
            <p:ph type="sldNum" sz="quarter" idx="12"/>
          </p:nvPr>
        </p:nvSpPr>
        <p:spPr/>
        <p:txBody>
          <a:bodyPr/>
          <a:lstStyle/>
          <a:p>
            <a:fld id="{4FAB73BC-B049-4115-A692-8D63A059BFB8}" type="slidenum">
              <a:rPr lang="en-US" smtClean="0"/>
              <a:t>69</a:t>
            </a:fld>
            <a:endParaRPr lang="en-US" dirty="0"/>
          </a:p>
        </p:txBody>
      </p:sp>
    </p:spTree>
    <p:extLst>
      <p:ext uri="{BB962C8B-B14F-4D97-AF65-F5344CB8AC3E}">
        <p14:creationId xmlns:p14="http://schemas.microsoft.com/office/powerpoint/2010/main" val="100595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Java Primitives</a:t>
            </a:r>
          </a:p>
        </p:txBody>
      </p:sp>
      <p:graphicFrame>
        <p:nvGraphicFramePr>
          <p:cNvPr id="30789" name="Group 69"/>
          <p:cNvGraphicFramePr>
            <a:graphicFrameLocks noGrp="1"/>
          </p:cNvGraphicFramePr>
          <p:nvPr>
            <p:extLst>
              <p:ext uri="{D42A27DB-BD31-4B8C-83A1-F6EECF244321}">
                <p14:modId xmlns:p14="http://schemas.microsoft.com/office/powerpoint/2010/main" val="386688716"/>
              </p:ext>
            </p:extLst>
          </p:nvPr>
        </p:nvGraphicFramePr>
        <p:xfrm>
          <a:off x="2286000" y="2057401"/>
          <a:ext cx="7848600" cy="4284810"/>
        </p:xfrm>
        <a:graphic>
          <a:graphicData uri="http://schemas.openxmlformats.org/drawingml/2006/table">
            <a:tbl>
              <a:tblPr/>
              <a:tblGrid>
                <a:gridCol w="1058863"/>
                <a:gridCol w="1531937"/>
                <a:gridCol w="1271588"/>
                <a:gridCol w="3986212"/>
              </a:tblGrid>
              <a:tr h="5790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Type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Kind of Value</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Memory Used</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rPr>
                        <a:t>Values</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r>
              <a:tr h="3730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byte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Integer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1 byte</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-128 to 127</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746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short</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Integer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2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-32768 to 32767</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4714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int</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Integer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4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-2,147,483,648 to 2,147,483,647</a:t>
                      </a:r>
                      <a:r>
                        <a:rPr kumimoji="0" lang="en-US" sz="1600" b="0" i="0" u="none" strike="noStrike" cap="none" normalizeH="0" baseline="0" smtClean="0">
                          <a:ln>
                            <a:noFill/>
                          </a:ln>
                          <a:solidFill>
                            <a:schemeClr val="tx1"/>
                          </a:solidFill>
                          <a:effectLst/>
                          <a:latin typeface="Times New Roman" pitchFamily="18" charset="0"/>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5790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long</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Integer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8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-9,223,372,036,854,775,808 to 9,223,374,036,854,775,808</a:t>
                      </a:r>
                      <a:r>
                        <a:rPr kumimoji="0" lang="en-US" sz="1600" b="0" i="0" u="none" strike="noStrike" cap="none" normalizeH="0" baseline="0" smtClean="0">
                          <a:ln>
                            <a:noFill/>
                          </a:ln>
                          <a:solidFill>
                            <a:schemeClr val="tx1"/>
                          </a:solidFill>
                          <a:effectLst/>
                          <a:latin typeface="Times New Roman" pitchFamily="18" charset="0"/>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5790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float</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Real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4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+/- 3.4028… x 10</a:t>
                      </a:r>
                      <a:r>
                        <a:rPr kumimoji="0" lang="en-US" sz="1600" b="0" i="0" u="none" strike="noStrike" cap="none" normalizeH="0" baseline="30000" dirty="0" smtClean="0">
                          <a:ln>
                            <a:noFill/>
                          </a:ln>
                          <a:solidFill>
                            <a:schemeClr val="tx1"/>
                          </a:solidFill>
                          <a:effectLst/>
                          <a:latin typeface="Times New Roman" pitchFamily="18" charset="0"/>
                          <a:cs typeface="Times New Roman" pitchFamily="18" charset="0"/>
                        </a:rPr>
                        <a:t>+38</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to</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+/- 1.4023… x 0</a:t>
                      </a:r>
                      <a:r>
                        <a:rPr kumimoji="0" lang="en-US" sz="1600" b="0" i="0" u="none" strike="noStrike" cap="none" normalizeH="0" baseline="30000" dirty="0" smtClean="0">
                          <a:ln>
                            <a:noFill/>
                          </a:ln>
                          <a:solidFill>
                            <a:schemeClr val="tx1"/>
                          </a:solidFill>
                          <a:effectLst/>
                          <a:latin typeface="Times New Roman" pitchFamily="18" charset="0"/>
                          <a:cs typeface="Times New Roman" pitchFamily="18" charset="0"/>
                        </a:rPr>
                        <a:t>-45</a:t>
                      </a:r>
                      <a:r>
                        <a:rPr kumimoji="0" lang="en-US" sz="1600" b="0" i="0" u="none" strike="noStrike" cap="none" normalizeH="0" baseline="0" dirty="0" smtClean="0">
                          <a:ln>
                            <a:noFill/>
                          </a:ln>
                          <a:solidFill>
                            <a:schemeClr val="tx1"/>
                          </a:solidFill>
                          <a:effectLst/>
                          <a:latin typeface="Times New Roman" pitchFamily="18" charset="0"/>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5790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double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Real Number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8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+/- 1.767… x 10</a:t>
                      </a:r>
                      <a:r>
                        <a:rPr kumimoji="0" lang="en-US" sz="1600" b="0" i="0" u="none" strike="noStrike" cap="none" normalizeH="0" baseline="30000" dirty="0" smtClean="0">
                          <a:ln>
                            <a:noFill/>
                          </a:ln>
                          <a:solidFill>
                            <a:schemeClr val="tx1"/>
                          </a:solidFill>
                          <a:effectLst/>
                          <a:latin typeface="Times New Roman" pitchFamily="18" charset="0"/>
                          <a:cs typeface="Times New Roman" pitchFamily="18" charset="0"/>
                        </a:rPr>
                        <a:t>+308</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to</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+/- 4.940… x 0</a:t>
                      </a:r>
                      <a:r>
                        <a:rPr kumimoji="0" lang="en-US" sz="1600" b="0" i="0" u="none" strike="noStrike" cap="none" normalizeH="0" baseline="30000" dirty="0" smtClean="0">
                          <a:ln>
                            <a:noFill/>
                          </a:ln>
                          <a:solidFill>
                            <a:schemeClr val="tx1"/>
                          </a:solidFill>
                          <a:effectLst/>
                          <a:latin typeface="Times New Roman" pitchFamily="18" charset="0"/>
                          <a:cs typeface="Times New Roman" pitchFamily="18" charset="0"/>
                        </a:rPr>
                        <a:t>-324</a:t>
                      </a:r>
                      <a:r>
                        <a:rPr kumimoji="0" lang="en-US" sz="1600" b="0" i="0" u="none" strike="noStrike" cap="none" normalizeH="0" baseline="0" dirty="0" smtClean="0">
                          <a:ln>
                            <a:noFill/>
                          </a:ln>
                          <a:solidFill>
                            <a:schemeClr val="tx1"/>
                          </a:solidFill>
                          <a:effectLst/>
                          <a:latin typeface="Times New Roman" pitchFamily="18" charset="0"/>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746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char</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Single character</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2 bytes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0 to 65535</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746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boolean</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Boolean</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1 byte</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{true, false}</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81121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89"/>
                                        </p:tgtEl>
                                        <p:attrNameLst>
                                          <p:attrName>style.visibility</p:attrName>
                                        </p:attrNameLst>
                                      </p:cBhvr>
                                      <p:to>
                                        <p:strVal val="visible"/>
                                      </p:to>
                                    </p:set>
                                    <p:animEffect transition="in" filter="checkerboard(across)">
                                      <p:cBhvr>
                                        <p:cTn id="7" dur="500"/>
                                        <p:tgtEl>
                                          <p:spTgt spid="30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Javascript</a:t>
            </a:r>
            <a:endParaRPr lang="en-US" dirty="0"/>
          </a:p>
        </p:txBody>
      </p:sp>
      <p:sp>
        <p:nvSpPr>
          <p:cNvPr id="3" name="Content Placeholder 2"/>
          <p:cNvSpPr>
            <a:spLocks noGrp="1"/>
          </p:cNvSpPr>
          <p:nvPr>
            <p:ph idx="1"/>
          </p:nvPr>
        </p:nvSpPr>
        <p:spPr/>
        <p:txBody>
          <a:bodyPr/>
          <a:lstStyle/>
          <a:p>
            <a:r>
              <a:rPr lang="en-US" dirty="0" smtClean="0"/>
              <a:t>Consider the following function</a:t>
            </a:r>
          </a:p>
          <a:p>
            <a:pPr marL="274320" lvl="1" indent="0">
              <a:buNone/>
            </a:pPr>
            <a:r>
              <a:rPr lang="en-US" b="1" dirty="0" smtClean="0"/>
              <a:t>function silly(a) {</a:t>
            </a:r>
          </a:p>
          <a:p>
            <a:pPr marL="548640" lvl="2" indent="0">
              <a:buNone/>
            </a:pPr>
            <a:r>
              <a:rPr lang="en-US" sz="1800" b="1" dirty="0" smtClean="0"/>
              <a:t>return function(b) {</a:t>
            </a:r>
          </a:p>
          <a:p>
            <a:pPr marL="822960" lvl="3" indent="0">
              <a:buNone/>
            </a:pPr>
            <a:r>
              <a:rPr lang="en-US" sz="1800" b="1" dirty="0" smtClean="0"/>
              <a:t>return a + b;</a:t>
            </a:r>
          </a:p>
          <a:p>
            <a:pPr marL="548640" lvl="2" indent="0">
              <a:buNone/>
            </a:pPr>
            <a:r>
              <a:rPr lang="en-US" sz="1800" b="1" dirty="0" smtClean="0"/>
              <a:t>}</a:t>
            </a:r>
          </a:p>
          <a:p>
            <a:pPr marL="274320" lvl="1" indent="0">
              <a:buNone/>
            </a:pPr>
            <a:r>
              <a:rPr lang="en-US" b="1" dirty="0" smtClean="0"/>
              <a:t>}</a:t>
            </a:r>
          </a:p>
          <a:p>
            <a:r>
              <a:rPr lang="en-US" dirty="0" smtClean="0"/>
              <a:t>What types are the following expressions?</a:t>
            </a:r>
          </a:p>
          <a:p>
            <a:pPr lvl="1"/>
            <a:r>
              <a:rPr lang="en-US" dirty="0" smtClean="0"/>
              <a:t>silly</a:t>
            </a:r>
          </a:p>
          <a:p>
            <a:pPr lvl="1"/>
            <a:r>
              <a:rPr lang="en-US" dirty="0" smtClean="0"/>
              <a:t>silly(3)</a:t>
            </a:r>
          </a:p>
          <a:p>
            <a:pPr lvl="1"/>
            <a:r>
              <a:rPr lang="en-US" dirty="0" smtClean="0"/>
              <a:t>silly(3)(4)</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0810" y="484633"/>
            <a:ext cx="3415955" cy="2284420"/>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3141748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Javascript</a:t>
            </a:r>
            <a:endParaRPr lang="en-US" dirty="0"/>
          </a:p>
        </p:txBody>
      </p:sp>
      <p:sp>
        <p:nvSpPr>
          <p:cNvPr id="3" name="Content Placeholder 2"/>
          <p:cNvSpPr>
            <a:spLocks noGrp="1"/>
          </p:cNvSpPr>
          <p:nvPr>
            <p:ph idx="1"/>
          </p:nvPr>
        </p:nvSpPr>
        <p:spPr/>
        <p:txBody>
          <a:bodyPr/>
          <a:lstStyle/>
          <a:p>
            <a:r>
              <a:rPr lang="en-US" dirty="0" smtClean="0"/>
              <a:t>Consider the following function</a:t>
            </a:r>
          </a:p>
          <a:p>
            <a:pPr marL="274320" lvl="1" indent="0">
              <a:buNone/>
            </a:pPr>
            <a:r>
              <a:rPr lang="en-US" b="1" dirty="0" smtClean="0"/>
              <a:t>function compose(f, g) {</a:t>
            </a:r>
          </a:p>
          <a:p>
            <a:pPr marL="548640" lvl="2" indent="0">
              <a:buNone/>
            </a:pPr>
            <a:r>
              <a:rPr lang="en-US" sz="1800" b="1" dirty="0" smtClean="0"/>
              <a:t>return function(x) {</a:t>
            </a:r>
          </a:p>
          <a:p>
            <a:pPr marL="822960" lvl="3" indent="0">
              <a:buNone/>
            </a:pPr>
            <a:r>
              <a:rPr lang="en-US" sz="1800" b="1" dirty="0" smtClean="0"/>
              <a:t>return f(g(x));</a:t>
            </a:r>
          </a:p>
          <a:p>
            <a:pPr marL="548640" lvl="2" indent="0">
              <a:buNone/>
            </a:pPr>
            <a:r>
              <a:rPr lang="en-US" sz="1800" b="1" dirty="0" smtClean="0"/>
              <a:t>}</a:t>
            </a:r>
          </a:p>
          <a:p>
            <a:pPr marL="274320" lvl="1" indent="0">
              <a:buNone/>
            </a:pPr>
            <a:r>
              <a:rPr lang="en-US" b="1" dirty="0" smtClean="0"/>
              <a:t>}</a:t>
            </a:r>
          </a:p>
          <a:p>
            <a:r>
              <a:rPr lang="en-US" dirty="0" smtClean="0"/>
              <a:t>What are the following expressions?</a:t>
            </a:r>
          </a:p>
          <a:p>
            <a:pPr lvl="1"/>
            <a:r>
              <a:rPr lang="en-US" dirty="0" smtClean="0"/>
              <a:t>compose</a:t>
            </a:r>
          </a:p>
          <a:p>
            <a:pPr lvl="1"/>
            <a:r>
              <a:rPr lang="en-US" dirty="0" smtClean="0"/>
              <a:t>compose(</a:t>
            </a:r>
            <a:r>
              <a:rPr lang="en-US" dirty="0" err="1" smtClean="0"/>
              <a:t>Math.sqrt</a:t>
            </a:r>
            <a:r>
              <a:rPr lang="en-US" dirty="0" smtClean="0"/>
              <a:t>, </a:t>
            </a:r>
            <a:r>
              <a:rPr lang="en-US" dirty="0" err="1" smtClean="0"/>
              <a:t>Math.abs</a:t>
            </a:r>
            <a:r>
              <a:rPr lang="en-US" dirty="0" smtClean="0"/>
              <a:t>)</a:t>
            </a:r>
          </a:p>
          <a:p>
            <a:pPr lvl="1"/>
            <a:r>
              <a:rPr lang="en-US" dirty="0" smtClean="0"/>
              <a:t>compose(</a:t>
            </a:r>
            <a:r>
              <a:rPr lang="en-US" dirty="0" err="1" smtClean="0"/>
              <a:t>Math.sqrt</a:t>
            </a:r>
            <a:r>
              <a:rPr lang="en-US" dirty="0" smtClean="0"/>
              <a:t>, </a:t>
            </a:r>
            <a:r>
              <a:rPr lang="en-US" dirty="0" err="1" smtClean="0"/>
              <a:t>Math.abs</a:t>
            </a:r>
            <a:r>
              <a:rPr lang="en-US" dirty="0" smtClean="0"/>
              <a:t>)(-9)</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897" y="2093976"/>
            <a:ext cx="5268351" cy="293522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2033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Subtypes</a:t>
            </a:r>
          </a:p>
        </p:txBody>
      </p:sp>
      <p:sp>
        <p:nvSpPr>
          <p:cNvPr id="71683" name="Rectangle 3"/>
          <p:cNvSpPr>
            <a:spLocks noGrp="1" noChangeArrowheads="1"/>
          </p:cNvSpPr>
          <p:nvPr>
            <p:ph idx="1"/>
          </p:nvPr>
        </p:nvSpPr>
        <p:spPr/>
        <p:txBody>
          <a:bodyPr/>
          <a:lstStyle/>
          <a:p>
            <a:pPr eaLnBrk="1" hangingPunct="1"/>
            <a:r>
              <a:rPr lang="en-US" dirty="0" smtClean="0"/>
              <a:t>A subtype is a type that has certain constraints placed on its values or operations.  In Ada subtypes can be directly specified.</a:t>
            </a:r>
          </a:p>
          <a:p>
            <a:pPr lvl="1"/>
            <a:r>
              <a:rPr lang="en-US" dirty="0"/>
              <a:t>subtype </a:t>
            </a:r>
            <a:r>
              <a:rPr lang="en-US" dirty="0" err="1"/>
              <a:t>one_to_ten</a:t>
            </a:r>
            <a:r>
              <a:rPr lang="en-US" dirty="0"/>
              <a:t> is Integer range 1 .. 10;</a:t>
            </a:r>
          </a:p>
          <a:p>
            <a:pPr lvl="1"/>
            <a:r>
              <a:rPr lang="en-US" dirty="0"/>
              <a:t>type Day is (Monday, Tuesday, Wednesday, Thursday, Friday, Saturday, Sunday);</a:t>
            </a:r>
          </a:p>
          <a:p>
            <a:pPr lvl="1"/>
            <a:r>
              <a:rPr lang="en-US" dirty="0"/>
              <a:t>subtype Weekend is Day range Saturday .. Sunday;</a:t>
            </a:r>
          </a:p>
          <a:p>
            <a:pPr lvl="1"/>
            <a:r>
              <a:rPr lang="en-US" dirty="0"/>
              <a:t>type Salary is delta 0.01 digits 9 </a:t>
            </a:r>
            <a:r>
              <a:rPr lang="en-US" dirty="0" smtClean="0"/>
              <a:t>range </a:t>
            </a:r>
            <a:r>
              <a:rPr lang="en-US" dirty="0"/>
              <a:t>0.00 .. 9_999_999.99;</a:t>
            </a:r>
          </a:p>
          <a:p>
            <a:pPr lvl="1"/>
            <a:r>
              <a:rPr lang="en-US" dirty="0"/>
              <a:t>subtype </a:t>
            </a:r>
            <a:r>
              <a:rPr lang="en-US" dirty="0" err="1"/>
              <a:t>Author_Salary</a:t>
            </a:r>
            <a:r>
              <a:rPr lang="en-US" dirty="0"/>
              <a:t> is Salary digits 5 </a:t>
            </a:r>
            <a:r>
              <a:rPr lang="en-US" dirty="0" smtClean="0"/>
              <a:t>range </a:t>
            </a:r>
            <a:r>
              <a:rPr lang="en-US" dirty="0"/>
              <a:t>0.0 .. 999.99</a:t>
            </a:r>
            <a:r>
              <a:rPr lang="en-US" dirty="0" smtClean="0"/>
              <a:t>;</a:t>
            </a:r>
          </a:p>
          <a:p>
            <a:r>
              <a:rPr lang="en-US" dirty="0" smtClean="0"/>
              <a:t>Are subtypes supported in Java?</a:t>
            </a:r>
            <a:endParaRPr lang="en-US" dirty="0"/>
          </a:p>
          <a:p>
            <a:pPr eaLnBrk="1" hangingPunct="1"/>
            <a:endParaRPr lang="en-US" dirty="0" smtClean="0"/>
          </a:p>
        </p:txBody>
      </p:sp>
      <p:sp>
        <p:nvSpPr>
          <p:cNvPr id="2" name="Slide Number Placeholder 1"/>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314893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071689" y="588964"/>
            <a:ext cx="81629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sz="3200">
                <a:solidFill>
                  <a:schemeClr val="tx2"/>
                </a:solidFill>
              </a:rPr>
              <a:t>IEEE 754 Floating Point Number Representation</a:t>
            </a:r>
          </a:p>
          <a:p>
            <a:pPr algn="ctr"/>
            <a:r>
              <a:rPr lang="en-US" sz="1800" b="1">
                <a:solidFill>
                  <a:srgbClr val="006699"/>
                </a:solidFill>
                <a:latin typeface="Arial" panose="020B0604020202020204" pitchFamily="34" charset="0"/>
              </a:rPr>
              <a:t>Figure 4.1</a:t>
            </a:r>
          </a:p>
        </p:txBody>
      </p:sp>
      <p:pic>
        <p:nvPicPr>
          <p:cNvPr id="32771" name="Picture 3" descr="04_01"/>
          <p:cNvPicPr>
            <a:picLocks noChangeAspect="1" noChangeArrowheads="1"/>
          </p:cNvPicPr>
          <p:nvPr/>
        </p:nvPicPr>
        <p:blipFill>
          <a:blip r:embed="rId3"/>
          <a:srcRect/>
          <a:stretch>
            <a:fillRect/>
          </a:stretch>
        </p:blipFill>
        <p:spPr bwMode="auto">
          <a:xfrm>
            <a:off x="1624014" y="1855788"/>
            <a:ext cx="8916987" cy="3021012"/>
          </a:xfrm>
          <a:prstGeom prst="rect">
            <a:avLst/>
          </a:prstGeom>
          <a:noFill/>
          <a:ln w="12700">
            <a:solidFill>
              <a:srgbClr val="000000"/>
            </a:solidFill>
            <a:miter lim="800000"/>
            <a:headEnd/>
            <a:tailEnd/>
          </a:ln>
          <a:effectLst>
            <a:outerShdw dist="107763" dir="2700000" algn="ctr" rotWithShape="0">
              <a:srgbClr val="808080"/>
            </a:outerShdw>
          </a:effectLst>
        </p:spPr>
      </p:pic>
    </p:spTree>
    <p:extLst>
      <p:ext uri="{BB962C8B-B14F-4D97-AF65-F5344CB8AC3E}">
        <p14:creationId xmlns:p14="http://schemas.microsoft.com/office/powerpoint/2010/main" val="26498104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500" fill="hold"/>
                                        <p:tgtEl>
                                          <p:spTgt spid="32771"/>
                                        </p:tgtEl>
                                        <p:attrNameLst>
                                          <p:attrName>ppt_x</p:attrName>
                                        </p:attrNameLst>
                                      </p:cBhvr>
                                      <p:tavLst>
                                        <p:tav tm="0">
                                          <p:val>
                                            <p:strVal val="#ppt_x"/>
                                          </p:val>
                                        </p:tav>
                                        <p:tav tm="100000">
                                          <p:val>
                                            <p:strVal val="#ppt_x"/>
                                          </p:val>
                                        </p:tav>
                                      </p:tavLst>
                                    </p:anim>
                                    <p:anim calcmode="lin" valueType="num">
                                      <p:cBhvr additive="base">
                                        <p:cTn id="8" dur="500" fill="hold"/>
                                        <p:tgtEl>
                                          <p:spTgt spid="32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Booleans in C</a:t>
            </a:r>
            <a:endParaRPr lang="en-US" dirty="0"/>
          </a:p>
        </p:txBody>
      </p:sp>
      <p:sp>
        <p:nvSpPr>
          <p:cNvPr id="3" name="Content Placeholder 2"/>
          <p:cNvSpPr>
            <a:spLocks noGrp="1"/>
          </p:cNvSpPr>
          <p:nvPr>
            <p:ph idx="1"/>
          </p:nvPr>
        </p:nvSpPr>
        <p:spPr/>
        <p:txBody>
          <a:bodyPr>
            <a:normAutofit/>
          </a:bodyPr>
          <a:lstStyle/>
          <a:p>
            <a:r>
              <a:rPr lang="en-US" dirty="0" smtClean="0"/>
              <a:t>Booleans require only 1 bit but are usually stored as at least one byte.</a:t>
            </a:r>
          </a:p>
          <a:p>
            <a:r>
              <a:rPr lang="en-US" dirty="0" smtClean="0"/>
              <a:t>C </a:t>
            </a:r>
            <a:r>
              <a:rPr lang="en-US" dirty="0"/>
              <a:t>and C++ have no </a:t>
            </a:r>
            <a:r>
              <a:rPr lang="en-US" dirty="0" err="1"/>
              <a:t>boolean</a:t>
            </a:r>
            <a:r>
              <a:rPr lang="en-US" dirty="0"/>
              <a:t> data </a:t>
            </a:r>
            <a:r>
              <a:rPr lang="en-US" dirty="0" smtClean="0"/>
              <a:t>type</a:t>
            </a:r>
            <a:r>
              <a:rPr lang="en-US" dirty="0"/>
              <a:t> </a:t>
            </a:r>
            <a:r>
              <a:rPr lang="en-US" dirty="0" smtClean="0"/>
              <a:t>: use an int instead.</a:t>
            </a:r>
            <a:endParaRPr lang="en-US" dirty="0"/>
          </a:p>
          <a:p>
            <a:pPr lvl="1"/>
            <a:r>
              <a:rPr lang="en-US" dirty="0" smtClean="0"/>
              <a:t>false </a:t>
            </a:r>
            <a:r>
              <a:rPr lang="en-US" dirty="0"/>
              <a:t>is defined as “a zero-valued int”</a:t>
            </a:r>
          </a:p>
          <a:p>
            <a:pPr lvl="1"/>
            <a:r>
              <a:rPr lang="en-US" dirty="0"/>
              <a:t>true is defined as “a non-zero-valued int</a:t>
            </a:r>
            <a:r>
              <a:rPr lang="en-US" dirty="0" smtClean="0"/>
              <a:t>”</a:t>
            </a:r>
            <a:endParaRPr lang="en-US" dirty="0"/>
          </a:p>
          <a:p>
            <a:r>
              <a:rPr lang="en-US" dirty="0" smtClean="0"/>
              <a:t>Consider the following code</a:t>
            </a:r>
          </a:p>
          <a:p>
            <a:pPr marL="274320" lvl="1" indent="0">
              <a:buNone/>
            </a:pPr>
            <a:r>
              <a:rPr lang="es-ES" dirty="0"/>
              <a:t>int x=15, </a:t>
            </a:r>
            <a:r>
              <a:rPr lang="es-ES" dirty="0" smtClean="0"/>
              <a:t>y = 0;</a:t>
            </a:r>
            <a:endParaRPr lang="es-ES" dirty="0"/>
          </a:p>
          <a:p>
            <a:pPr marL="274320" lvl="1" indent="0">
              <a:buNone/>
            </a:pPr>
            <a:r>
              <a:rPr lang="es-ES" dirty="0" err="1"/>
              <a:t>if</a:t>
            </a:r>
            <a:r>
              <a:rPr lang="es-ES" dirty="0"/>
              <a:t>(10 &lt; x &lt; 30) {</a:t>
            </a:r>
          </a:p>
          <a:p>
            <a:pPr marL="274320" lvl="1" indent="0">
              <a:buNone/>
            </a:pPr>
            <a:r>
              <a:rPr lang="es-ES" dirty="0"/>
              <a:t>   y = 2*x;</a:t>
            </a:r>
          </a:p>
          <a:p>
            <a:pPr marL="274320" lvl="1" indent="0">
              <a:buNone/>
            </a:pPr>
            <a:r>
              <a:rPr lang="es-ES" dirty="0" smtClean="0"/>
              <a:t>}</a:t>
            </a:r>
          </a:p>
          <a:p>
            <a:r>
              <a:rPr lang="es-ES" dirty="0" err="1" smtClean="0"/>
              <a:t>Or</a:t>
            </a:r>
            <a:r>
              <a:rPr lang="es-ES" dirty="0" smtClean="0"/>
              <a:t> </a:t>
            </a:r>
            <a:r>
              <a:rPr lang="es-ES" dirty="0" err="1" smtClean="0"/>
              <a:t>the</a:t>
            </a:r>
            <a:r>
              <a:rPr lang="es-ES" dirty="0" smtClean="0"/>
              <a:t> </a:t>
            </a:r>
            <a:r>
              <a:rPr lang="es-ES" dirty="0" err="1" smtClean="0"/>
              <a:t>following</a:t>
            </a:r>
            <a:endParaRPr lang="es-ES" dirty="0" smtClean="0"/>
          </a:p>
          <a:p>
            <a:pPr marL="274320" lvl="1" indent="0">
              <a:buNone/>
            </a:pPr>
            <a:r>
              <a:rPr lang="es-ES" dirty="0" smtClean="0"/>
              <a:t>while(318) { x = x + 1; }</a:t>
            </a:r>
            <a:endParaRPr lang="es-ES" dirty="0"/>
          </a:p>
          <a:p>
            <a:pPr lvl="1"/>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05101" y="2984071"/>
            <a:ext cx="2646978" cy="3098115"/>
          </a:xfrm>
          <a:prstGeom prst="rect">
            <a:avLst/>
          </a:prstGeom>
          <a:ln>
            <a:solidFill>
              <a:schemeClr val="tx1"/>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276496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6154</TotalTime>
  <Words>5801</Words>
  <Application>Microsoft Macintosh PowerPoint</Application>
  <PresentationFormat>Widescreen</PresentationFormat>
  <Paragraphs>1236</Paragraphs>
  <Slides>72</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Calibri</vt:lpstr>
      <vt:lpstr>Courier New</vt:lpstr>
      <vt:lpstr>Mangal</vt:lpstr>
      <vt:lpstr>Rockwell</vt:lpstr>
      <vt:lpstr>Rockwell Condensed</vt:lpstr>
      <vt:lpstr>Symbol</vt:lpstr>
      <vt:lpstr>Times New Roman</vt:lpstr>
      <vt:lpstr>Wingdings</vt:lpstr>
      <vt:lpstr>Arial</vt:lpstr>
      <vt:lpstr>Wood Type</vt:lpstr>
      <vt:lpstr>Types</vt:lpstr>
      <vt:lpstr>Type Systems</vt:lpstr>
      <vt:lpstr>Type Checking</vt:lpstr>
      <vt:lpstr>Type error examples</vt:lpstr>
      <vt:lpstr>Primitive data types</vt:lpstr>
      <vt:lpstr>How are values stored?</vt:lpstr>
      <vt:lpstr>Java Primitives</vt:lpstr>
      <vt:lpstr>PowerPoint Presentation</vt:lpstr>
      <vt:lpstr>Booleans in C</vt:lpstr>
      <vt:lpstr>Operators in C, C++ and Java</vt:lpstr>
      <vt:lpstr>Operator Overloading</vt:lpstr>
      <vt:lpstr>Operator overloading</vt:lpstr>
      <vt:lpstr>Operator Overloading</vt:lpstr>
      <vt:lpstr>Coercion / Casting</vt:lpstr>
      <vt:lpstr>Coercion / Casting</vt:lpstr>
      <vt:lpstr>Coercion / Casting</vt:lpstr>
      <vt:lpstr>Coercion rules</vt:lpstr>
      <vt:lpstr>Short Circuits</vt:lpstr>
      <vt:lpstr>Java Example</vt:lpstr>
      <vt:lpstr>Comparison</vt:lpstr>
      <vt:lpstr>Enumerated Types</vt:lpstr>
      <vt:lpstr>Enumerated types : Example</vt:lpstr>
      <vt:lpstr>EnumeratIONS</vt:lpstr>
      <vt:lpstr>EnumeratIONS</vt:lpstr>
      <vt:lpstr>EnumeratIONS</vt:lpstr>
      <vt:lpstr>Enumerations</vt:lpstr>
      <vt:lpstr>Enumerations</vt:lpstr>
      <vt:lpstr>Enumerations</vt:lpstr>
      <vt:lpstr>Pointers</vt:lpstr>
      <vt:lpstr>Pointers</vt:lpstr>
      <vt:lpstr>Pointers</vt:lpstr>
      <vt:lpstr>Pointers</vt:lpstr>
      <vt:lpstr>Pointers in C</vt:lpstr>
      <vt:lpstr>Pointer Example in C</vt:lpstr>
      <vt:lpstr>Pointer Arithmetic</vt:lpstr>
      <vt:lpstr>Pointer Arithmetic</vt:lpstr>
      <vt:lpstr>Dynamic Data</vt:lpstr>
      <vt:lpstr>Pointer Example in C</vt:lpstr>
      <vt:lpstr>Dynamic Data in C</vt:lpstr>
      <vt:lpstr>Pointer related errors</vt:lpstr>
      <vt:lpstr>Pointers : Allows Recursive Data</vt:lpstr>
      <vt:lpstr>Pointers : Efficient Data management</vt:lpstr>
      <vt:lpstr>Pointers and Java</vt:lpstr>
      <vt:lpstr>Arrays</vt:lpstr>
      <vt:lpstr>Subscript Types</vt:lpstr>
      <vt:lpstr>Bounds</vt:lpstr>
      <vt:lpstr>Range Checking</vt:lpstr>
      <vt:lpstr>Allocation</vt:lpstr>
      <vt:lpstr>Array Layout</vt:lpstr>
      <vt:lpstr>Array Layout</vt:lpstr>
      <vt:lpstr>Array Layout</vt:lpstr>
      <vt:lpstr>Examples</vt:lpstr>
      <vt:lpstr>Arrays and Pointers</vt:lpstr>
      <vt:lpstr>Multidimensional Arrays and “Sections”</vt:lpstr>
      <vt:lpstr>Fortran 90 Arrays : Case Study</vt:lpstr>
      <vt:lpstr>Fortran 90 Arrays : Case Study</vt:lpstr>
      <vt:lpstr>Fortran 90 Arrays : Case Study</vt:lpstr>
      <vt:lpstr>Fortran 90 Arrays : Case Study</vt:lpstr>
      <vt:lpstr>Records</vt:lpstr>
      <vt:lpstr>Record Layout</vt:lpstr>
      <vt:lpstr>Record Layout and ACCESS</vt:lpstr>
      <vt:lpstr>Records and “Type Equivalence”</vt:lpstr>
      <vt:lpstr>Records and “Type Equivalence”</vt:lpstr>
      <vt:lpstr>Records and “Type Equivalence”</vt:lpstr>
      <vt:lpstr>Records and “Type Equivalence”</vt:lpstr>
      <vt:lpstr> </vt:lpstr>
      <vt:lpstr>Unions</vt:lpstr>
      <vt:lpstr>Functions as Type</vt:lpstr>
      <vt:lpstr>Functions in Javascript</vt:lpstr>
      <vt:lpstr>Functions in Javascript</vt:lpstr>
      <vt:lpstr>Functions in Javascript</vt:lpstr>
      <vt:lpstr>Subtypes</vt:lpstr>
    </vt:vector>
  </TitlesOfParts>
  <Company>University of Wisconsin-La Crosse</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dc:title>
  <dc:creator>hunt</dc:creator>
  <cp:lastModifiedBy>Kenny Hunt</cp:lastModifiedBy>
  <cp:revision>76</cp:revision>
  <dcterms:created xsi:type="dcterms:W3CDTF">2014-10-03T12:20:25Z</dcterms:created>
  <dcterms:modified xsi:type="dcterms:W3CDTF">2017-11-03T17:29:00Z</dcterms:modified>
</cp:coreProperties>
</file>